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charts/chart76.xml" ContentType="application/vnd.openxmlformats-officedocument.drawingml.chart+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charts/_rels/chart76.xml.rels><?xml version="1.0" encoding="UTF-8" standalone="yes"?><Relationships xmlns="http://schemas.openxmlformats.org/package/2006/relationships"><Relationship Id="rId1" Type="http://schemas.openxmlformats.org/officeDocument/2006/relationships/package" Target="../embeddings/Microsoft_Excel_Worksheet76.xlsx"/></Relationships>
</file>

<file path=ppt/charts/chart76.xml><?xml version="1.0" encoding="utf-8"?>
<c:chartSpace xmlns:c="http://schemas.openxmlformats.org/drawingml/2006/chart" xmlns:a="http://schemas.openxmlformats.org/drawingml/2006/main" xmlns:r="http://schemas.openxmlformats.org/officeDocument/2006/relationships">
  <c:date1904 val="0"/>
  <c:roundedCorners val="1"/>
  <c:chart>
    <c:autoTitleDeleted val="1"/>
    <c:plotArea>
      <c:layout/>
      <c:barChart>
        <c:barDir val="col"/>
        <c:grouping val="clustered"/>
        <c:varyColors val="0"/>
        <c:ser>
          <c:idx val="0"/>
          <c:order val="0"/>
          <c:tx>
            <c:strRef>
              <c:f>Sheet1!$B$1</c:f>
              <c:strCache>
                <c:ptCount val="1"/>
                <c:pt idx="0">
                  <c:v>growth</c:v>
                </c:pt>
              </c:strCache>
            </c:strRef>
          </c:tx>
          <c:spPr>
            <a:solidFill>
              <a:srgbClr val="E4D292"/>
            </a:solidFill>
            <a:effectLst/>
          </c:spPr>
          <c:invertIfNegative val="0"/>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cat>
            <c:multiLvlStrRef>
              <c:f>Sheet1!$A$2:$A$6</c:f>
              <c:multiLvlStrCache>
                <c:ptCount val="5"/>
                <c:lvl>
                  <c:pt idx="0">
                    <c:v>Accuracy</c:v>
                  </c:pt>
                  <c:pt idx="1">
                    <c:v>Precision</c:v>
                  </c:pt>
                  <c:pt idx="2">
                    <c:v>Recall</c:v>
                  </c:pt>
                  <c:pt idx="3">
                    <c:v>F1 Score</c:v>
                  </c:pt>
                  <c:pt idx="4">
                    <c:v>AUC</c:v>
                  </c:pt>
                </c:lvl>
              </c:multiLvlStrCache>
            </c:multiLvlStrRef>
          </c:cat>
          <c:val>
            <c:numRef>
              <c:f>Sheet1!$B$2:$B$6</c:f>
              <c:numCache>
                <c:formatCode>General</c:formatCode>
                <c:ptCount val="5"/>
                <c:pt idx="0">
                  <c:v>75</c:v>
                </c:pt>
                <c:pt idx="1">
                  <c:v>85</c:v>
                </c:pt>
                <c:pt idx="2">
                  <c:v>90</c:v>
                </c:pt>
                <c:pt idx="3">
                  <c:v>80</c:v>
                </c:pt>
                <c:pt idx="4">
                  <c:v>70</c:v>
                </c:pt>
              </c:numCache>
            </c:numRef>
          </c:val>
        </c:ser>
        <c:dLbls>
          <c:numFmt formatCode="#,##0" sourceLinked="0"/>
          <c:txPr>
            <a:bodyPr/>
            <a:lstStyle/>
            <a:p>
              <a:pPr>
                <a:defRPr b="0" i="0" strike="noStrike" sz="1200" u="none">
                  <a:solidFill>
                    <a:srgbClr val="FFFFFF"/>
                  </a:solidFill>
                  <a:latin typeface="Arial"/>
                </a:defRPr>
              </a:pPr>
            </a:p>
          </c:txPr>
          <c:showLegendKey val="0"/>
          <c:showVal val="0"/>
          <c:showCatName val="0"/>
          <c:showSerName val="0"/>
          <c:showPercent val="0"/>
          <c:showBubbleSize val="0"/>
          <c:showLeaderLines val="0"/>
        </c:dLbls>
        <c:gapWidth val="150"/>
        <c:overlap val="0"/>
        <c:axId val="2094734554"/>
        <c:axId val="2094734552"/>
        <c:axId val="2094734556"/>
      </c:barChart>
      <c:catAx>
        <c:axId val="2094734554"/>
        <c:scaling>
          <c:orientation val="minMax"/>
        </c:scaling>
        <c:delete val="0"/>
        <c:axPos val="b"/>
        <c:numFmt formatCode="General" sourceLinked="1"/>
        <c:majorTickMark val="out"/>
        <c:minorTickMark val="none"/>
        <c:tickLblPos val="low"/>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2"/>
        <c:crosses val="autoZero"/>
        <c:auto val="1"/>
        <c:lblAlgn val="ctr"/>
        <c:noMultiLvlLbl val="1"/>
      </c:catAx>
      <c:valAx>
        <c:axId val="2094734552"/>
        <c:scaling>
          <c:orientation val="minMax"/>
        </c:scaling>
        <c:delete val="0"/>
        <c:axPos val="l"/>
        <c:majorGridlines>
          <c:spPr>
            <a:ln w="12700" cap="flat">
              <a:solidFill>
                <a:srgbClr val="888888"/>
              </a:solidFill>
              <a:prstDash val="solid"/>
              <a:round/>
            </a:ln>
          </c:spPr>
        </c:majorGridlines>
        <c:numFmt formatCode="General" sourceLinked="0"/>
        <c:majorTickMark val="out"/>
        <c:minorTickMark val="none"/>
        <c:tickLblPos val="nextTo"/>
        <c:spPr>
          <a:ln w="12700" cap="flat">
            <a:solidFill>
              <a:srgbClr val="888888"/>
            </a:solidFill>
            <a:prstDash val="solid"/>
            <a:round/>
          </a:ln>
        </c:spPr>
        <c:txPr>
          <a:bodyPr/>
          <a:lstStyle/>
          <a:p>
            <a:pPr>
              <a:defRPr sz="1200" b="0" i="0" u="none" strike="noStrike">
                <a:solidFill>
                  <a:srgbClr val="000000"/>
                </a:solidFill>
                <a:latin typeface="Arial"/>
              </a:defRPr>
            </a:pPr>
            <a:endParaRPr lang="en-US"/>
          </a:p>
        </c:txPr>
        <c:crossAx val="2094734554"/>
        <c:crosses val="autoZero"/>
        <c:crossBetween val="between"/>
      </c:valAx>
      <c:spPr>
        <a:noFill/>
        <a:ln>
          <a:noFill/>
        </a:ln>
        <a:effectLst/>
      </c:spPr>
    </c:plotArea>
    <c:plotVisOnly val="1"/>
    <c:dispBlanksAs val="span"/>
  </c:chart>
  <c:spPr>
    <a:solidFill>
      <a:srgbClr val="F9EFDC"/>
    </a:solidFill>
    <a:ln>
      <a:noFill/>
    </a:ln>
    <a:effectLst/>
  </c:spPr>
  <c:externalData r:id="rId1">
    <c:autoUpdate val="0"/>
  </c:externalData>
</c:chartSpace>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STER_SLIDE">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1" Type="http://schemas.openxmlformats.org/officeDocument/2006/relationships/image" Target="../media/Slide-1-image-1.png"/><Relationship Id="rId2" Type="http://schemas.openxmlformats.org/officeDocument/2006/relationships/image" Target="../media/image-1-2.jpe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jpeg"/><Relationship Id="rId2" Type="http://schemas.openxmlformats.org/officeDocument/2006/relationships/image" Target="../media/image-10-2.png"/><Relationship Id="rId3" Type="http://schemas.openxmlformats.org/officeDocument/2006/relationships/image" Target="../media/image-10-2.png"/><Relationship Id="rId4" Type="http://schemas.openxmlformats.org/officeDocument/2006/relationships/image" Target="../media/image-10-2.png"/><Relationship Id="rId5" Type="http://schemas.openxmlformats.org/officeDocument/2006/relationships/image" Target="../media/image-10-2.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jpe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0.png"/><Relationship Id="rId13" Type="http://schemas.openxmlformats.org/officeDocument/2006/relationships/image" Target="../media/image-11-11.png"/><Relationship Id="rId14" Type="http://schemas.openxmlformats.org/officeDocument/2006/relationships/image" Target="../media/image-11-10.png"/><Relationship Id="rId15" Type="http://schemas.openxmlformats.org/officeDocument/2006/relationships/image" Target="../media/image-11-11.png"/><Relationship Id="rId16" Type="http://schemas.openxmlformats.org/officeDocument/2006/relationships/slideLayout" Target="../slideLayouts/slideLayout1.xml"/><Relationship Id="rId1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jpe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slideLayout" Target="../slideLayouts/slideLayout1.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jpeg"/><Relationship Id="rId2" Type="http://schemas.openxmlformats.org/officeDocument/2006/relationships/image" Target="../media/image-13-2.png"/><Relationship Id="rId3" Type="http://schemas.openxmlformats.org/officeDocument/2006/relationships/image" Target="../media/image-13-2.png"/><Relationship Id="rId4" Type="http://schemas.openxmlformats.org/officeDocument/2006/relationships/image" Target="../media/image-13-2.png"/><Relationship Id="rId5" Type="http://schemas.openxmlformats.org/officeDocument/2006/relationships/image" Target="../media/image-13-2.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jpe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5" Type="http://schemas.openxmlformats.org/officeDocument/2006/relationships/hyperlink" Target="https://pexels.com/?utm_source=magicslides.app&amp;utm_medium=presentation" TargetMode="External"/><Relationship Id="rId4" Type="http://schemas.openxmlformats.org/officeDocument/2006/relationships/chart" Target="/ppt/charts/chart76.xml"/><Relationship Id="rId1" Type="http://schemas.openxmlformats.org/officeDocument/2006/relationships/image" Target="../media/Slide-15-image-1.jpeg"/><Relationship Id="rId2" Type="http://schemas.openxmlformats.org/officeDocument/2006/relationships/image" Target="../media/image-15-2.jpeg"/><Relationship Id="rId3" Type="http://schemas.openxmlformats.org/officeDocument/2006/relationships/image" Target="../media/image-15-3.png"/><Relationship Id="rId6" Type="http://schemas.openxmlformats.org/officeDocument/2006/relationships/slideLayout" Target="../slideLayouts/slideLayout1.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1" Type="http://schemas.openxmlformats.org/officeDocument/2006/relationships/image" Target="../media/Slide-16-image-1.jpe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1" Type="http://schemas.openxmlformats.org/officeDocument/2006/relationships/image" Target="../media/Slide-17-image-1.jpe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jpe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3.png"/><Relationship Id="rId8" Type="http://schemas.openxmlformats.org/officeDocument/2006/relationships/image" Target="../media/image-18-4.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0.png"/><Relationship Id="rId13" Type="http://schemas.openxmlformats.org/officeDocument/2006/relationships/image" Target="../media/image-18-11.png"/><Relationship Id="rId14" Type="http://schemas.openxmlformats.org/officeDocument/2006/relationships/image" Target="../media/image-18-10.png"/><Relationship Id="rId15" Type="http://schemas.openxmlformats.org/officeDocument/2006/relationships/image" Target="../media/image-18-11.png"/><Relationship Id="rId16" Type="http://schemas.openxmlformats.org/officeDocument/2006/relationships/slideLayout" Target="../slideLayouts/slideLayout1.xml"/><Relationship Id="rId17"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jpeg"/><Relationship Id="rId2" Type="http://schemas.openxmlformats.org/officeDocument/2006/relationships/image" Target="../media/image-19-2.png"/><Relationship Id="rId3" Type="http://schemas.openxmlformats.org/officeDocument/2006/relationships/image" Target="../media/image-19-2.png"/><Relationship Id="rId4" Type="http://schemas.openxmlformats.org/officeDocument/2006/relationships/image" Target="../media/image-19-2.png"/><Relationship Id="rId5" Type="http://schemas.openxmlformats.org/officeDocument/2006/relationships/image" Target="../media/image-19-2.png"/><Relationship Id="rId6" Type="http://schemas.openxmlformats.org/officeDocument/2006/relationships/slideLayout" Target="../slideLayouts/slideLayout1.xml"/><Relationship Id="rId7"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jpe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slideLayout" Target="../slideLayouts/slideLayout1.xml"/><Relationship Id="rId2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jpe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pexels.com/?utm_source=magicslides.app&amp;utm_medium=presentation" TargetMode="External"/><Relationship Id="rId1" Type="http://schemas.openxmlformats.org/officeDocument/2006/relationships/image" Target="../media/Slide-4-image-1.jpeg"/><Relationship Id="rId2" Type="http://schemas.openxmlformats.org/officeDocument/2006/relationships/image" Target="../media/image-4-2.png"/><Relationship Id="rId3" Type="http://schemas.openxmlformats.org/officeDocument/2006/relationships/image" Target="../media/image-4-2.png"/><Relationship Id="rId4" Type="http://schemas.openxmlformats.org/officeDocument/2006/relationships/image" Target="../media/image-4-2.png"/><Relationship Id="rId5" Type="http://schemas.openxmlformats.org/officeDocument/2006/relationships/image" Target="../media/image-4-2.png"/><Relationship Id="rId6" Type="http://schemas.openxmlformats.org/officeDocument/2006/relationships/image" Target="../media/image-4-6.jpeg"/><Relationship Id="rId8" Type="http://schemas.openxmlformats.org/officeDocument/2006/relationships/slideLayout" Target="../slideLayouts/slideLayout2.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pexels.com/?utm_source=magicslides.app&amp;utm_medium=presentation" TargetMode="External"/><Relationship Id="rId1" Type="http://schemas.openxmlformats.org/officeDocument/2006/relationships/image" Target="../media/Slide-5-image-1.jpeg"/><Relationship Id="rId2" Type="http://schemas.openxmlformats.org/officeDocument/2006/relationships/image" Target="../media/image-5-2.png"/><Relationship Id="rId3" Type="http://schemas.openxmlformats.org/officeDocument/2006/relationships/image" Target="../media/image-5-3.jpeg"/><Relationship Id="rId5" Type="http://schemas.openxmlformats.org/officeDocument/2006/relationships/slideLayout" Target="../slideLayouts/slideLayout2.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jpeg"/><Relationship Id="rId2" Type="http://schemas.openxmlformats.org/officeDocument/2006/relationships/image" Target="../media/image-6-2.png"/><Relationship Id="rId3" Type="http://schemas.openxmlformats.org/officeDocument/2006/relationships/image" Target="../media/image-6-2.png"/><Relationship Id="rId4" Type="http://schemas.openxmlformats.org/officeDocument/2006/relationships/image" Target="../media/image-6-2.png"/><Relationship Id="rId5" Type="http://schemas.openxmlformats.org/officeDocument/2006/relationships/image" Target="../media/image-6-2.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jpeg"/><Relationship Id="rId2" Type="http://schemas.openxmlformats.org/officeDocument/2006/relationships/image" Target="../media/image-7-2.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jpe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0.png"/><Relationship Id="rId13" Type="http://schemas.openxmlformats.org/officeDocument/2006/relationships/image" Target="../media/image-8-11.png"/><Relationship Id="rId14" Type="http://schemas.openxmlformats.org/officeDocument/2006/relationships/image" Target="../media/image-8-10.png"/><Relationship Id="rId15" Type="http://schemas.openxmlformats.org/officeDocument/2006/relationships/image" Target="../media/image-8-11.png"/><Relationship Id="rId16" Type="http://schemas.openxmlformats.org/officeDocument/2006/relationships/slideLayout" Target="../slideLayouts/slideLayout1.xml"/><Relationship Id="rId1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jpe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1697355"/>
            <a:ext cx="5029200" cy="914400"/>
          </a:xfrm>
          <a:prstGeom prst="rect">
            <a:avLst/>
          </a:prstGeom>
          <a:noFill/>
          <a:ln/>
        </p:spPr>
        <p:txBody>
          <a:bodyPr wrap="square" rtlCol="0" anchor="t"/>
          <a:lstStyle/>
          <a:p>
            <a:pPr algn="l" indent="0" marL="0">
              <a:buNone/>
            </a:pPr>
            <a:r>
              <a:rPr lang="en-US" sz="3000" b="1" dirty="0">
                <a:solidFill>
                  <a:srgbClr val="FFFFFF"/>
                </a:solidFill>
                <a:latin typeface="Plus Jakarta Sans" pitchFamily="34" charset="0"/>
                <a:ea typeface="Plus Jakarta Sans" pitchFamily="34" charset="-122"/>
                <a:cs typeface="Plus Jakarta Sans" pitchFamily="34" charset="-120"/>
              </a:rPr>
              <a:t>Predicting Stock Market Trends with ML</a:t>
            </a:r>
            <a:endParaRPr lang="en-US" sz="3000" dirty="0"/>
          </a:p>
        </p:txBody>
      </p:sp>
      <p:sp>
        <p:nvSpPr>
          <p:cNvPr id="3" name="Text 1"/>
          <p:cNvSpPr/>
          <p:nvPr/>
        </p:nvSpPr>
        <p:spPr>
          <a:xfrm>
            <a:off x="457200" y="3086100"/>
            <a:ext cx="5029200" cy="731520"/>
          </a:xfrm>
          <a:prstGeom prst="rect">
            <a:avLst/>
          </a:prstGeom>
          <a:noFill/>
          <a:ln/>
        </p:spPr>
        <p:txBody>
          <a:bodyPr wrap="square" rtlCol="0" anchor="t"/>
          <a:lstStyle/>
          <a:p>
            <a:pPr algn="l" indent="0" marL="0">
              <a:buNone/>
            </a:pPr>
            <a:r>
              <a:rPr lang="en-US" sz="1300" dirty="0">
                <a:solidFill>
                  <a:srgbClr val="FFFFFF"/>
                </a:solidFill>
                <a:latin typeface="Plus Jakarta Sans" pitchFamily="34" charset="0"/>
                <a:ea typeface="Plus Jakarta Sans" pitchFamily="34" charset="-122"/>
                <a:cs typeface="Plus Jakarta Sans" pitchFamily="34" charset="-120"/>
              </a:rPr>
              <a:t>An In-depth Journey Into Machine Learning Applications in Finance</a:t>
            </a:r>
            <a:endParaRPr lang="en-US" sz="1300" dirty="0"/>
          </a:p>
        </p:txBody>
      </p:sp>
      <p:pic>
        <p:nvPicPr>
          <p:cNvPr id="4" name="Image 0" descr="https://images.pexels.com/photos/6801872/pexels-photo-6801872.jpeg?auto=compress&amp;cs=tinysrgb&amp;fit=crop&amp;h=1200&amp;w=800">    </p:cNvPr>
          <p:cNvPicPr>
            <a:picLocks noChangeAspect="1"/>
          </p:cNvPicPr>
          <p:nvPr/>
        </p:nvPicPr>
        <p:blipFill>
          <a:blip r:embed="rId2"/>
          <a:stretch>
            <a:fillRect/>
          </a:stretch>
        </p:blipFill>
        <p:spPr>
          <a:xfrm>
            <a:off x="5760720" y="257175"/>
            <a:ext cx="3108960" cy="4629150"/>
          </a:xfrm>
          <a:prstGeom prst="rect">
            <a:avLst/>
          </a:prstGeom>
        </p:spPr>
      </p:pic>
      <p:sp>
        <p:nvSpPr>
          <p:cNvPr id="5" name="Text 2"/>
          <p:cNvSpPr/>
          <p:nvPr/>
        </p:nvSpPr>
        <p:spPr>
          <a:xfrm>
            <a:off x="6217920" y="3343275"/>
            <a:ext cx="1828800" cy="457200"/>
          </a:xfrm>
          <a:prstGeom prst="rect">
            <a:avLst/>
          </a:prstGeom>
          <a:noFill/>
          <a:ln/>
        </p:spPr>
        <p:txBody>
          <a:bodyPr wrap="square" rtlCol="0" anchor="ctr"/>
          <a:lstStyle/>
          <a:p>
            <a:pPr indent="0" marL="0">
              <a:buNone/>
            </a:pPr>
            <a:r>
              <a:rPr lang="en-US" sz="800" u="sng" dirty="0">
                <a:solidFill>
                  <a:srgbClr val="FFFFFF"/>
                </a:solidFill>
                <a:hlinkClick r:id="rId3"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Data Collection Techniques</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1970</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Advent of Databases</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The introduction of relational databases revolutionized data collection in finance. Analysts could store vast amounts of historical stock market data, enabling deeper analysis and trend identification.</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2000</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Real-Time Data Feeds</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With the rise of the internet, real-time data feeds became essential for traders. Platforms like Bloomberg and Reuters provided continuous stock updates, influencing trading decisions and market strategies.</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2010</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Web Scraping Techniques</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As data sources expanded, web scraping emerged as a popular method to collect unstructured stock market data. Traders could gather valuable insights from news articles, social media, and financial reports effectively.</a:t>
            </a:r>
            <a:endParaRPr lang="en-US" sz="1000" dirty="0"/>
          </a:p>
        </p:txBody>
      </p:sp>
      <p:sp>
        <p:nvSpPr>
          <p:cNvPr id="19" name="Shape 14"/>
          <p:cNvSpPr/>
          <p:nvPr/>
        </p:nvSpPr>
        <p:spPr>
          <a:xfrm>
            <a:off x="530352" y="3909060"/>
            <a:ext cx="82296" cy="82296"/>
          </a:xfrm>
          <a:prstGeom prst="ellipse">
            <a:avLst/>
          </a:prstGeom>
          <a:solidFill>
            <a:srgbClr val="FFFFFF"/>
          </a:solidFill>
          <a:ln w="12700">
            <a:solidFill>
              <a:srgbClr val="000000"/>
            </a:solidFill>
            <a:prstDash val="solid"/>
          </a:ln>
        </p:spPr>
      </p:sp>
      <p:pic>
        <p:nvPicPr>
          <p:cNvPr id="20" name="Image 3" descr="https://djgurnpwsdoqjscwqbsj.supabase.co/storage/v1/object/public/presentation-templates-data/section16_arrowbox.png">    </p:cNvPr>
          <p:cNvPicPr>
            <a:picLocks noChangeAspect="1"/>
          </p:cNvPicPr>
          <p:nvPr/>
        </p:nvPicPr>
        <p:blipFill>
          <a:blip r:embed="rId5"/>
          <a:stretch>
            <a:fillRect/>
          </a:stretch>
        </p:blipFill>
        <p:spPr>
          <a:xfrm>
            <a:off x="731520" y="4037648"/>
            <a:ext cx="1463040" cy="438912"/>
          </a:xfrm>
          <a:prstGeom prst="rect">
            <a:avLst/>
          </a:prstGeom>
        </p:spPr>
      </p:pic>
      <p:sp>
        <p:nvSpPr>
          <p:cNvPr id="21" name="Text 15"/>
          <p:cNvSpPr/>
          <p:nvPr/>
        </p:nvSpPr>
        <p:spPr>
          <a:xfrm>
            <a:off x="822960" y="403764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2020</a:t>
            </a:r>
            <a:endParaRPr lang="en-US" sz="1500" dirty="0"/>
          </a:p>
        </p:txBody>
      </p:sp>
      <p:sp>
        <p:nvSpPr>
          <p:cNvPr id="22" name="Text 16"/>
          <p:cNvSpPr/>
          <p:nvPr/>
        </p:nvSpPr>
        <p:spPr>
          <a:xfrm>
            <a:off x="2286000" y="397078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AI and Machine Learning</a:t>
            </a:r>
            <a:endParaRPr lang="en-US" sz="1500" dirty="0"/>
          </a:p>
        </p:txBody>
      </p:sp>
      <p:sp>
        <p:nvSpPr>
          <p:cNvPr id="23" name="Text 17"/>
          <p:cNvSpPr/>
          <p:nvPr/>
        </p:nvSpPr>
        <p:spPr>
          <a:xfrm>
            <a:off x="4114800" y="397078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Artificial intelligence and machine learning transformed data collection by automating the analysis of stock trends. Algorithms can now process vast datasets, providing traders with predictions based on historical patterns.</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Data Preprocessing Steps</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Data Preprocessing</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Data preprocessing enhances data quality, leading to more accurate analysis and insights, which is critical for decision-making in any organization.</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pic>
        <p:nvPicPr>
          <p:cNvPr id="9" name="Image 3" descr="https://djgurnpwsdoqjscwqbsj.supabase.co/storage/v1/object/public/presentation-templates-data/section16_pros.png">    </p:cNvPr>
          <p:cNvPicPr>
            <a:picLocks noChangeAspect="1"/>
          </p:cNvPicPr>
          <p:nvPr/>
        </p:nvPicPr>
        <p:blipFill>
          <a:blip r:embed="rId5"/>
          <a:stretch>
            <a:fillRect/>
          </a:stretch>
        </p:blipFill>
        <p:spPr>
          <a:xfrm>
            <a:off x="274320" y="2623185"/>
            <a:ext cx="4023360" cy="771525"/>
          </a:xfrm>
          <a:prstGeom prst="rect">
            <a:avLst/>
          </a:prstGeom>
        </p:spPr>
      </p:pic>
      <p:sp>
        <p:nvSpPr>
          <p:cNvPr id="10" name="Text 4"/>
          <p:cNvSpPr/>
          <p:nvPr/>
        </p:nvSpPr>
        <p:spPr>
          <a:xfrm>
            <a:off x="64008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It helps in identifying and correcting errors in the dataset, which can significantly improve the reliability of the analysis results.</a:t>
            </a:r>
            <a:endParaRPr lang="en-US" sz="1000" dirty="0"/>
          </a:p>
        </p:txBody>
      </p:sp>
      <p:pic>
        <p:nvPicPr>
          <p:cNvPr id="11" name="Image 4" descr="https://djgurnpwsdoqjscwqbsj.supabase.co/storage/v1/object/public/presentation-templates-data/Checkmark.png">    </p:cNvPr>
          <p:cNvPicPr>
            <a:picLocks noChangeAspect="1"/>
          </p:cNvPicPr>
          <p:nvPr/>
        </p:nvPicPr>
        <p:blipFill>
          <a:blip r:embed="rId6"/>
          <a:stretch>
            <a:fillRect/>
          </a:stretch>
        </p:blipFill>
        <p:spPr>
          <a:xfrm>
            <a:off x="365760" y="2880360"/>
            <a:ext cx="219456" cy="205740"/>
          </a:xfrm>
          <a:prstGeom prst="rect">
            <a:avLst/>
          </a:prstGeom>
        </p:spPr>
      </p:pic>
      <p:pic>
        <p:nvPicPr>
          <p:cNvPr id="12" name="Image 5" descr="https://djgurnpwsdoqjscwqbsj.supabase.co/storage/v1/object/public/presentation-templates-data/section16_pros.png">    </p:cNvPr>
          <p:cNvPicPr>
            <a:picLocks noChangeAspect="1"/>
          </p:cNvPicPr>
          <p:nvPr/>
        </p:nvPicPr>
        <p:blipFill>
          <a:blip r:embed="rId7"/>
          <a:stretch>
            <a:fillRect/>
          </a:stretch>
        </p:blipFill>
        <p:spPr>
          <a:xfrm>
            <a:off x="274320" y="3651885"/>
            <a:ext cx="4023360" cy="771525"/>
          </a:xfrm>
          <a:prstGeom prst="rect">
            <a:avLst/>
          </a:prstGeom>
        </p:spPr>
      </p:pic>
      <p:sp>
        <p:nvSpPr>
          <p:cNvPr id="13" name="Text 5"/>
          <p:cNvSpPr/>
          <p:nvPr/>
        </p:nvSpPr>
        <p:spPr>
          <a:xfrm>
            <a:off x="64008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Properly preprocessed data saves time in analysis, as it reduces the need for extensive data cleaning later in the process, allowing quicker decision-making.</a:t>
            </a:r>
            <a:endParaRPr lang="en-US" sz="1000" dirty="0"/>
          </a:p>
        </p:txBody>
      </p:sp>
      <p:pic>
        <p:nvPicPr>
          <p:cNvPr id="14" name="Image 6" descr="https://djgurnpwsdoqjscwqbsj.supabase.co/storage/v1/object/public/presentation-templates-data/Checkmark.png">    </p:cNvPr>
          <p:cNvPicPr>
            <a:picLocks noChangeAspect="1"/>
          </p:cNvPicPr>
          <p:nvPr/>
        </p:nvPicPr>
        <p:blipFill>
          <a:blip r:embed="rId8"/>
          <a:stretch>
            <a:fillRect/>
          </a:stretch>
        </p:blipFill>
        <p:spPr>
          <a:xfrm>
            <a:off x="365760" y="3909060"/>
            <a:ext cx="219456" cy="205740"/>
          </a:xfrm>
          <a:prstGeom prst="rect">
            <a:avLst/>
          </a:prstGeom>
        </p:spPr>
      </p:pic>
      <p:sp>
        <p:nvSpPr>
          <p:cNvPr id="15" name="Shape 6"/>
          <p:cNvSpPr/>
          <p:nvPr/>
        </p:nvSpPr>
        <p:spPr>
          <a:xfrm>
            <a:off x="4663440" y="1080135"/>
            <a:ext cx="4023360" cy="411480"/>
          </a:xfrm>
          <a:prstGeom prst="roundRect">
            <a:avLst/>
          </a:prstGeom>
          <a:solidFill>
            <a:srgbClr val="F9EFDC"/>
          </a:solidFill>
          <a:ln/>
        </p:spPr>
      </p:sp>
      <p:sp>
        <p:nvSpPr>
          <p:cNvPr id="16" name="Text 7"/>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Challenges of Data Preprocessing</a:t>
            </a:r>
            <a:endParaRPr lang="en-US" sz="2000" dirty="0"/>
          </a:p>
        </p:txBody>
      </p:sp>
      <p:pic>
        <p:nvPicPr>
          <p:cNvPr id="17" name="Image 7" descr="https://djgurnpwsdoqjscwqbsj.supabase.co/storage/v1/object/public/presentation-templates-data/thumbdown_red.png">    </p:cNvPr>
          <p:cNvPicPr>
            <a:picLocks noChangeAspect="1"/>
          </p:cNvPicPr>
          <p:nvPr/>
        </p:nvPicPr>
        <p:blipFill>
          <a:blip r:embed="rId9"/>
          <a:stretch>
            <a:fillRect/>
          </a:stretch>
        </p:blipFill>
        <p:spPr>
          <a:xfrm>
            <a:off x="8229600" y="1183005"/>
            <a:ext cx="274320" cy="257175"/>
          </a:xfrm>
          <a:prstGeom prst="rect">
            <a:avLst/>
          </a:prstGeom>
        </p:spPr>
      </p:pic>
      <p:pic>
        <p:nvPicPr>
          <p:cNvPr id="18" name="Image 8" descr="https://djgurnpwsdoqjscwqbsj.supabase.co/storage/v1/object/public/presentation-templates-data/section16_consbox.png">    </p:cNvPr>
          <p:cNvPicPr>
            <a:picLocks noChangeAspect="1"/>
          </p:cNvPicPr>
          <p:nvPr/>
        </p:nvPicPr>
        <p:blipFill>
          <a:blip r:embed="rId10"/>
          <a:stretch>
            <a:fillRect/>
          </a:stretch>
        </p:blipFill>
        <p:spPr>
          <a:xfrm>
            <a:off x="4663440" y="1594485"/>
            <a:ext cx="4023360" cy="771525"/>
          </a:xfrm>
          <a:prstGeom prst="rect">
            <a:avLst/>
          </a:prstGeom>
        </p:spPr>
      </p:pic>
      <p:sp>
        <p:nvSpPr>
          <p:cNvPr id="19" name="Text 8"/>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Data preprocessing can be time-consuming, requiring significant effort and resources that might delay project timelines, especially in large datasets.</a:t>
            </a:r>
            <a:endParaRPr lang="en-US" sz="1000" dirty="0"/>
          </a:p>
        </p:txBody>
      </p:sp>
      <p:pic>
        <p:nvPicPr>
          <p:cNvPr id="20" name="Image 9" descr="https://djgurnpwsdoqjscwqbsj.supabase.co/storage/v1/object/public/presentation-templates-data/yellow%20checkmark.png">    </p:cNvPr>
          <p:cNvPicPr>
            <a:picLocks noChangeAspect="1"/>
          </p:cNvPicPr>
          <p:nvPr/>
        </p:nvPicPr>
        <p:blipFill>
          <a:blip r:embed="rId11"/>
          <a:stretch>
            <a:fillRect/>
          </a:stretch>
        </p:blipFill>
        <p:spPr>
          <a:xfrm>
            <a:off x="4754880" y="1851660"/>
            <a:ext cx="219456" cy="205740"/>
          </a:xfrm>
          <a:prstGeom prst="rect">
            <a:avLst/>
          </a:prstGeom>
        </p:spPr>
      </p:pic>
      <p:pic>
        <p:nvPicPr>
          <p:cNvPr id="21" name="Image 10" descr="https://djgurnpwsdoqjscwqbsj.supabase.co/storage/v1/object/public/presentation-templates-data/section16_consbox.png">    </p:cNvPr>
          <p:cNvPicPr>
            <a:picLocks noChangeAspect="1"/>
          </p:cNvPicPr>
          <p:nvPr/>
        </p:nvPicPr>
        <p:blipFill>
          <a:blip r:embed="rId12"/>
          <a:stretch>
            <a:fillRect/>
          </a:stretch>
        </p:blipFill>
        <p:spPr>
          <a:xfrm>
            <a:off x="4663440" y="2623185"/>
            <a:ext cx="4023360" cy="771525"/>
          </a:xfrm>
          <a:prstGeom prst="rect">
            <a:avLst/>
          </a:prstGeom>
        </p:spPr>
      </p:pic>
      <p:sp>
        <p:nvSpPr>
          <p:cNvPr id="22" name="Text 9"/>
          <p:cNvSpPr/>
          <p:nvPr/>
        </p:nvSpPr>
        <p:spPr>
          <a:xfrm>
            <a:off x="502920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It may lead to data loss if not handled carefully, as certain preprocessing steps can inadvertently remove valuable information from the dataset.</a:t>
            </a:r>
            <a:endParaRPr lang="en-US" sz="1000" dirty="0"/>
          </a:p>
        </p:txBody>
      </p:sp>
      <p:pic>
        <p:nvPicPr>
          <p:cNvPr id="23" name="Image 11" descr="https://djgurnpwsdoqjscwqbsj.supabase.co/storage/v1/object/public/presentation-templates-data/yellow%20checkmark.png">    </p:cNvPr>
          <p:cNvPicPr>
            <a:picLocks noChangeAspect="1"/>
          </p:cNvPicPr>
          <p:nvPr/>
        </p:nvPicPr>
        <p:blipFill>
          <a:blip r:embed="rId13"/>
          <a:stretch>
            <a:fillRect/>
          </a:stretch>
        </p:blipFill>
        <p:spPr>
          <a:xfrm>
            <a:off x="4754880" y="2880360"/>
            <a:ext cx="219456" cy="205740"/>
          </a:xfrm>
          <a:prstGeom prst="rect">
            <a:avLst/>
          </a:prstGeom>
        </p:spPr>
      </p:pic>
      <p:pic>
        <p:nvPicPr>
          <p:cNvPr id="24" name="Image 12" descr="https://djgurnpwsdoqjscwqbsj.supabase.co/storage/v1/object/public/presentation-templates-data/section16_consbox.png">    </p:cNvPr>
          <p:cNvPicPr>
            <a:picLocks noChangeAspect="1"/>
          </p:cNvPicPr>
          <p:nvPr/>
        </p:nvPicPr>
        <p:blipFill>
          <a:blip r:embed="rId14"/>
          <a:stretch>
            <a:fillRect/>
          </a:stretch>
        </p:blipFill>
        <p:spPr>
          <a:xfrm>
            <a:off x="4663440" y="3651885"/>
            <a:ext cx="4023360" cy="771525"/>
          </a:xfrm>
          <a:prstGeom prst="rect">
            <a:avLst/>
          </a:prstGeom>
        </p:spPr>
      </p:pic>
      <p:sp>
        <p:nvSpPr>
          <p:cNvPr id="25" name="Text 10"/>
          <p:cNvSpPr/>
          <p:nvPr/>
        </p:nvSpPr>
        <p:spPr>
          <a:xfrm>
            <a:off x="502920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Over-preprocessing can result in overfitting, where the model becomes too tailored to the training data and performs poorly on unseen data.</a:t>
            </a:r>
            <a:endParaRPr lang="en-US" sz="1000" dirty="0"/>
          </a:p>
        </p:txBody>
      </p:sp>
      <p:pic>
        <p:nvPicPr>
          <p:cNvPr id="26" name="Image 13" descr="https://djgurnpwsdoqjscwqbsj.supabase.co/storage/v1/object/public/presentation-templates-data/yellow%20checkmark.png">    </p:cNvPr>
          <p:cNvPicPr>
            <a:picLocks noChangeAspect="1"/>
          </p:cNvPicPr>
          <p:nvPr/>
        </p:nvPicPr>
        <p:blipFill>
          <a:blip r:embed="rId15"/>
          <a:stretch>
            <a:fillRect/>
          </a:stretch>
        </p:blipFill>
        <p:spPr>
          <a:xfrm>
            <a:off x="4754880" y="3909060"/>
            <a:ext cx="219456" cy="2057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Data Preprocessing Steps</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Data Preprocessing</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Data preprocessing supports model selection by providing a clean dataset that aligns better with algorithms, improving model performance and outcomes.</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sp>
        <p:nvSpPr>
          <p:cNvPr id="9" name="Shape 4"/>
          <p:cNvSpPr/>
          <p:nvPr/>
        </p:nvSpPr>
        <p:spPr>
          <a:xfrm>
            <a:off x="4663440" y="1080135"/>
            <a:ext cx="4023360" cy="411480"/>
          </a:xfrm>
          <a:prstGeom prst="roundRect">
            <a:avLst/>
          </a:prstGeom>
          <a:solidFill>
            <a:srgbClr val="F9EFDC"/>
          </a:solidFill>
          <a:ln/>
        </p:spPr>
      </p:sp>
      <p:sp>
        <p:nvSpPr>
          <p:cNvPr id="10" name="Text 5"/>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Challenges of Data Preprocessing</a:t>
            </a:r>
            <a:endParaRPr lang="en-US" sz="2000" dirty="0"/>
          </a:p>
        </p:txBody>
      </p:sp>
      <p:pic>
        <p:nvPicPr>
          <p:cNvPr id="11" name="Image 3" descr="https://djgurnpwsdoqjscwqbsj.supabase.co/storage/v1/object/public/presentation-templates-data/thumbdown_red.png">    </p:cNvPr>
          <p:cNvPicPr>
            <a:picLocks noChangeAspect="1"/>
          </p:cNvPicPr>
          <p:nvPr/>
        </p:nvPicPr>
        <p:blipFill>
          <a:blip r:embed="rId5"/>
          <a:stretch>
            <a:fillRect/>
          </a:stretch>
        </p:blipFill>
        <p:spPr>
          <a:xfrm>
            <a:off x="8229600" y="1183005"/>
            <a:ext cx="274320" cy="257175"/>
          </a:xfrm>
          <a:prstGeom prst="rect">
            <a:avLst/>
          </a:prstGeom>
        </p:spPr>
      </p:pic>
      <p:pic>
        <p:nvPicPr>
          <p:cNvPr id="12" name="Image 4" descr="https://djgurnpwsdoqjscwqbsj.supabase.co/storage/v1/object/public/presentation-templates-data/section16_consbox.png">    </p:cNvPr>
          <p:cNvPicPr>
            <a:picLocks noChangeAspect="1"/>
          </p:cNvPicPr>
          <p:nvPr/>
        </p:nvPicPr>
        <p:blipFill>
          <a:blip r:embed="rId6"/>
          <a:stretch>
            <a:fillRect/>
          </a:stretch>
        </p:blipFill>
        <p:spPr>
          <a:xfrm>
            <a:off x="4663440" y="1594485"/>
            <a:ext cx="4023360" cy="771525"/>
          </a:xfrm>
          <a:prstGeom prst="rect">
            <a:avLst/>
          </a:prstGeom>
        </p:spPr>
      </p:pic>
      <p:sp>
        <p:nvSpPr>
          <p:cNvPr id="13" name="Text 6"/>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The techniques used for preprocessing may introduce biases if not applied uniformly across the dataset, affecting the overall analysis results.</a:t>
            </a:r>
            <a:endParaRPr lang="en-US" sz="1000" dirty="0"/>
          </a:p>
        </p:txBody>
      </p:sp>
      <p:pic>
        <p:nvPicPr>
          <p:cNvPr id="14" name="Image 5" descr="https://djgurnpwsdoqjscwqbsj.supabase.co/storage/v1/object/public/presentation-templates-data/yellow%20checkmark.png">    </p:cNvPr>
          <p:cNvPicPr>
            <a:picLocks noChangeAspect="1"/>
          </p:cNvPicPr>
          <p:nvPr/>
        </p:nvPicPr>
        <p:blipFill>
          <a:blip r:embed="rId7"/>
          <a:stretch>
            <a:fillRect/>
          </a:stretch>
        </p:blipFill>
        <p:spPr>
          <a:xfrm>
            <a:off x="4754880" y="1851660"/>
            <a:ext cx="219456" cy="2057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Model Selection Process in ML</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2021</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Understanding Model Complexity</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2021, the focus on model complexity gained prominence as practitioners explored the trade-off between bias and variance. Choosing the right complexity aids in avoiding overfitting while still maintaining predictive power.</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2022</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Performance Metrics Defined</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During 2022, the significance of performance metrics became clear. Practitioners adopted metrics like accuracy, precision, recall, and F1-score to gauge model effectiveness, ensuring the selected model meets the project's goals.</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Cross-Validation Techniques</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Cross-validation techniques emerged as key in 2023 for robust model validation. These methods help assess a model's performance and generalizability, ensuring the chosen model performs well on unseen data.</a:t>
            </a:r>
            <a:endParaRPr lang="en-US" sz="1000" dirty="0"/>
          </a:p>
        </p:txBody>
      </p:sp>
      <p:sp>
        <p:nvSpPr>
          <p:cNvPr id="19" name="Shape 14"/>
          <p:cNvSpPr/>
          <p:nvPr/>
        </p:nvSpPr>
        <p:spPr>
          <a:xfrm>
            <a:off x="530352" y="3909060"/>
            <a:ext cx="82296" cy="82296"/>
          </a:xfrm>
          <a:prstGeom prst="ellipse">
            <a:avLst/>
          </a:prstGeom>
          <a:solidFill>
            <a:srgbClr val="FFFFFF"/>
          </a:solidFill>
          <a:ln w="12700">
            <a:solidFill>
              <a:srgbClr val="000000"/>
            </a:solidFill>
            <a:prstDash val="solid"/>
          </a:ln>
        </p:spPr>
      </p:sp>
      <p:pic>
        <p:nvPicPr>
          <p:cNvPr id="20" name="Image 3" descr="https://djgurnpwsdoqjscwqbsj.supabase.co/storage/v1/object/public/presentation-templates-data/section16_arrowbox.png">    </p:cNvPr>
          <p:cNvPicPr>
            <a:picLocks noChangeAspect="1"/>
          </p:cNvPicPr>
          <p:nvPr/>
        </p:nvPicPr>
        <p:blipFill>
          <a:blip r:embed="rId5"/>
          <a:stretch>
            <a:fillRect/>
          </a:stretch>
        </p:blipFill>
        <p:spPr>
          <a:xfrm>
            <a:off x="731520" y="4037648"/>
            <a:ext cx="1463040" cy="438912"/>
          </a:xfrm>
          <a:prstGeom prst="rect">
            <a:avLst/>
          </a:prstGeom>
        </p:spPr>
      </p:pic>
      <p:sp>
        <p:nvSpPr>
          <p:cNvPr id="21" name="Text 15"/>
          <p:cNvSpPr/>
          <p:nvPr/>
        </p:nvSpPr>
        <p:spPr>
          <a:xfrm>
            <a:off x="822960" y="403764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22" name="Text 16"/>
          <p:cNvSpPr/>
          <p:nvPr/>
        </p:nvSpPr>
        <p:spPr>
          <a:xfrm>
            <a:off x="2286000" y="397078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Hyperparameter Tuning</a:t>
            </a:r>
            <a:endParaRPr lang="en-US" sz="1500" dirty="0"/>
          </a:p>
        </p:txBody>
      </p:sp>
      <p:sp>
        <p:nvSpPr>
          <p:cNvPr id="23" name="Text 17"/>
          <p:cNvSpPr/>
          <p:nvPr/>
        </p:nvSpPr>
        <p:spPr>
          <a:xfrm>
            <a:off x="4114800" y="397078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Hyperparameter tuning gained traction in 2023, enabling practitioners to optimize model performance. Techniques such as Grid Search and Random Search allowed for fine-tuning, significantly impacting the effectiveness of models selected.</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Model Selection Process in ML</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Interpreting Model Results</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2023, interpreting model results became vital for transparency. Understanding how models make predictions aids stakeholders in trusting and utilizing machine learning systems, influencing the choice of interpretable models.</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28600" y="411480"/>
            <a:ext cx="8046720" cy="685800"/>
          </a:xfrm>
          <a:prstGeom prst="rect">
            <a:avLst/>
          </a:prstGeom>
          <a:noFill/>
          <a:ln/>
        </p:spPr>
        <p:txBody>
          <a:bodyPr wrap="square" rtlCol="0" anchor="b"/>
          <a:lstStyle/>
          <a:p>
            <a:pPr algn="l" indent="0" marL="0">
              <a:buNone/>
            </a:pPr>
            <a:r>
              <a:rPr lang="en-US" sz="3000" b="1" dirty="0">
                <a:solidFill>
                  <a:srgbClr val="000000"/>
                </a:solidFill>
              </a:rPr>
              <a:t>Evaluating Model Performance</a:t>
            </a:r>
            <a:endParaRPr lang="en-US" sz="3000" dirty="0"/>
          </a:p>
        </p:txBody>
      </p:sp>
      <p:sp>
        <p:nvSpPr>
          <p:cNvPr id="3" name="Text 1"/>
          <p:cNvSpPr/>
          <p:nvPr/>
        </p:nvSpPr>
        <p:spPr>
          <a:xfrm>
            <a:off x="228600" y="1285875"/>
            <a:ext cx="4572000" cy="914400"/>
          </a:xfrm>
          <a:prstGeom prst="rect">
            <a:avLst/>
          </a:prstGeom>
          <a:noFill/>
          <a:ln/>
        </p:spPr>
        <p:txBody>
          <a:bodyPr wrap="square" rtlCol="0" anchor="t"/>
          <a:lstStyle/>
          <a:p>
            <a:pPr algn="l" indent="0" marL="0">
              <a:buNone/>
            </a:pPr>
            <a:r>
              <a:rPr lang="en-US" sz="1100" dirty="0">
                <a:solidFill>
                  <a:srgbClr val="000000"/>
                </a:solidFill>
              </a:rPr>
              <a:t>This bar graph illustrates various techniques and metrics for assessing model accuracy and efficiency. Analyze the impact of different evaluation methods on model performance to enhance your understanding and improve decision-making.</a:t>
            </a:r>
            <a:endParaRPr lang="en-US" sz="1100" dirty="0"/>
          </a:p>
        </p:txBody>
      </p:sp>
      <p:pic>
        <p:nvPicPr>
          <p:cNvPr id="4" name="Image 0" descr="https://images.pexels.com/photos/9640080/pexels-photo-9640080.jpeg?auto=compress&amp;cs=tinysrgb&amp;fit=crop&amp;h=1200&amp;w=800">    </p:cNvPr>
          <p:cNvPicPr>
            <a:picLocks noChangeAspect="1"/>
          </p:cNvPicPr>
          <p:nvPr/>
        </p:nvPicPr>
        <p:blipFill>
          <a:blip r:embed="rId2"/>
          <a:stretch>
            <a:fillRect/>
          </a:stretch>
        </p:blipFill>
        <p:spPr>
          <a:xfrm>
            <a:off x="228600" y="3086100"/>
            <a:ext cx="3200400" cy="1800225"/>
          </a:xfrm>
          <a:prstGeom prst="rect">
            <a:avLst/>
          </a:prstGeom>
        </p:spPr>
      </p:pic>
      <p:pic>
        <p:nvPicPr>
          <p:cNvPr id="5" name="Image 1" descr="https://djgurnpwsdoqjscwqbsj.supabase.co/storage/v1/object/public/presentation-templates-data/section16_graphbox.png">    </p:cNvPr>
          <p:cNvPicPr>
            <a:picLocks noChangeAspect="1"/>
          </p:cNvPicPr>
          <p:nvPr/>
        </p:nvPicPr>
        <p:blipFill>
          <a:blip r:embed="rId3"/>
          <a:stretch>
            <a:fillRect/>
          </a:stretch>
        </p:blipFill>
        <p:spPr>
          <a:xfrm>
            <a:off x="5212080" y="1285875"/>
            <a:ext cx="3657600" cy="3600450"/>
          </a:xfrm>
          <a:prstGeom prst="rect">
            <a:avLst/>
          </a:prstGeom>
        </p:spPr>
      </p:pic>
      <p:graphicFrame>
        <p:nvGraphicFramePr>
          <p:cNvPr id="6" name="Chart 0" descr=""/>
          <p:cNvGraphicFramePr/>
          <p:nvPr/>
        </p:nvGraphicFramePr>
        <p:xfrm>
          <a:off x="5303520" y="1371600"/>
          <a:ext cx="3474720" cy="3474720"/>
        </p:xfrm>
        <a:graphic xmlns:a="http://schemas.openxmlformats.org/drawingml/2006/main">
          <a:graphicData uri="http://schemas.openxmlformats.org/drawingml/2006/chart">
            <c:chart xmlns:c="http://schemas.openxmlformats.org/drawingml/2006/chart" r:id="rId4"/>
          </a:graphicData>
        </a:graphic>
      </p:graphicFrame>
      <p:sp>
        <p:nvSpPr>
          <p:cNvPr id="7" name="Text 2"/>
          <p:cNvSpPr/>
          <p:nvPr/>
        </p:nvSpPr>
        <p:spPr>
          <a:xfrm>
            <a:off x="1828800" y="3857625"/>
            <a:ext cx="1828800" cy="457200"/>
          </a:xfrm>
          <a:prstGeom prst="rect">
            <a:avLst/>
          </a:prstGeom>
          <a:noFill/>
          <a:ln/>
        </p:spPr>
        <p:txBody>
          <a:bodyPr wrap="square" rtlCol="0" anchor="ctr"/>
          <a:lstStyle/>
          <a:p>
            <a:pPr indent="0" marL="0">
              <a:buNone/>
            </a:pPr>
            <a:r>
              <a:rPr lang="en-US" sz="800" u="sng" dirty="0">
                <a:solidFill>
                  <a:srgbClr val="FFFFFF"/>
                </a:solidFill>
                <a:hlinkClick r:id="rId5"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257175"/>
            <a:ext cx="5486400" cy="9144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Visualizing Stock Predictions</a:t>
            </a:r>
            <a:endParaRPr lang="en-US" sz="3000" dirty="0"/>
          </a:p>
        </p:txBody>
      </p:sp>
      <p:sp>
        <p:nvSpPr>
          <p:cNvPr id="3" name="Text 1"/>
          <p:cNvSpPr/>
          <p:nvPr/>
        </p:nvSpPr>
        <p:spPr>
          <a:xfrm>
            <a:off x="274320" y="1285875"/>
            <a:ext cx="4572000" cy="914400"/>
          </a:xfrm>
          <a:prstGeom prst="rect">
            <a:avLst/>
          </a:prstGeom>
          <a:noFill/>
          <a:ln/>
        </p:spPr>
        <p:txBody>
          <a:bodyPr wrap="square" rtlCol="0" anchor="t"/>
          <a:lstStyle/>
          <a:p>
            <a:pPr indent="0" marL="0">
              <a:buNone/>
            </a:pPr>
            <a:r>
              <a:rPr lang="en-US" sz="1200" dirty="0">
                <a:solidFill>
                  <a:srgbClr val="000000"/>
                </a:solidFill>
                <a:latin typeface="Plus Jakarta Sans" pitchFamily="34" charset="0"/>
                <a:ea typeface="Plus Jakarta Sans" pitchFamily="34" charset="-122"/>
                <a:cs typeface="Plus Jakarta Sans" pitchFamily="34" charset="-120"/>
              </a:rPr>
              <a:t>Explore the graphical representation of model predictions against actual stock prices, enhancing the understanding of market dynamics through effective visualization techniques.</a:t>
            </a:r>
            <a:endParaRPr lang="en-US" sz="1200" dirty="0"/>
          </a:p>
        </p:txBody>
      </p:sp>
      <p:sp>
        <p:nvSpPr>
          <p:cNvPr id="4" name="Shape 2"/>
          <p:cNvSpPr/>
          <p:nvPr/>
        </p:nvSpPr>
        <p:spPr>
          <a:xfrm>
            <a:off x="274320" y="2314575"/>
            <a:ext cx="548640" cy="514350"/>
          </a:xfrm>
          <a:prstGeom prst="ellipse">
            <a:avLst/>
          </a:prstGeom>
          <a:solidFill>
            <a:srgbClr val="F9EFDC"/>
          </a:solidFill>
          <a:ln/>
        </p:spPr>
      </p:sp>
      <p:sp>
        <p:nvSpPr>
          <p:cNvPr id="5" name="Text 3"/>
          <p:cNvSpPr/>
          <p:nvPr/>
        </p:nvSpPr>
        <p:spPr>
          <a:xfrm>
            <a:off x="365760" y="2443163"/>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01</a:t>
            </a:r>
            <a:endParaRPr lang="en-US" sz="1500" dirty="0"/>
          </a:p>
        </p:txBody>
      </p:sp>
      <p:sp>
        <p:nvSpPr>
          <p:cNvPr id="6" name="Text 4"/>
          <p:cNvSpPr/>
          <p:nvPr/>
        </p:nvSpPr>
        <p:spPr>
          <a:xfrm>
            <a:off x="914400" y="2314575"/>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Introduction to Stock Price Visualization</a:t>
            </a:r>
            <a:endParaRPr lang="en-US" sz="1500" dirty="0"/>
          </a:p>
        </p:txBody>
      </p:sp>
      <p:sp>
        <p:nvSpPr>
          <p:cNvPr id="7" name="Text 5"/>
          <p:cNvSpPr/>
          <p:nvPr/>
        </p:nvSpPr>
        <p:spPr>
          <a:xfrm>
            <a:off x="914400" y="2571750"/>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Learn the significance of visualizing stock price predictions and the role it plays in financial analysis and decision-making.</a:t>
            </a:r>
            <a:endParaRPr lang="en-US" sz="1000" dirty="0"/>
          </a:p>
        </p:txBody>
      </p:sp>
      <p:sp>
        <p:nvSpPr>
          <p:cNvPr id="8" name="Shape 6"/>
          <p:cNvSpPr/>
          <p:nvPr/>
        </p:nvSpPr>
        <p:spPr>
          <a:xfrm>
            <a:off x="274320" y="3086100"/>
            <a:ext cx="548640" cy="514350"/>
          </a:xfrm>
          <a:prstGeom prst="ellipse">
            <a:avLst/>
          </a:prstGeom>
          <a:solidFill>
            <a:srgbClr val="F9EFDC"/>
          </a:solidFill>
          <a:ln/>
        </p:spPr>
      </p:sp>
      <p:sp>
        <p:nvSpPr>
          <p:cNvPr id="9" name="Text 7"/>
          <p:cNvSpPr/>
          <p:nvPr/>
        </p:nvSpPr>
        <p:spPr>
          <a:xfrm>
            <a:off x="365760" y="3214688"/>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02</a:t>
            </a:r>
            <a:endParaRPr lang="en-US" sz="1500" dirty="0"/>
          </a:p>
        </p:txBody>
      </p:sp>
      <p:sp>
        <p:nvSpPr>
          <p:cNvPr id="10" name="Text 8"/>
          <p:cNvSpPr/>
          <p:nvPr/>
        </p:nvSpPr>
        <p:spPr>
          <a:xfrm>
            <a:off x="914400" y="3086100"/>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Graphical Models Explained</a:t>
            </a:r>
            <a:endParaRPr lang="en-US" sz="1500" dirty="0"/>
          </a:p>
        </p:txBody>
      </p:sp>
      <p:sp>
        <p:nvSpPr>
          <p:cNvPr id="11" name="Text 9"/>
          <p:cNvSpPr/>
          <p:nvPr/>
        </p:nvSpPr>
        <p:spPr>
          <a:xfrm>
            <a:off x="914400" y="3343275"/>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Discover various graphical models used for predicting stock prices, including line charts, bar graphs, and candlestick patterns.</a:t>
            </a:r>
            <a:endParaRPr lang="en-US" sz="1000" dirty="0"/>
          </a:p>
        </p:txBody>
      </p:sp>
      <p:sp>
        <p:nvSpPr>
          <p:cNvPr id="12" name="Shape 10"/>
          <p:cNvSpPr/>
          <p:nvPr/>
        </p:nvSpPr>
        <p:spPr>
          <a:xfrm>
            <a:off x="274320" y="3857625"/>
            <a:ext cx="548640" cy="514350"/>
          </a:xfrm>
          <a:prstGeom prst="ellipse">
            <a:avLst/>
          </a:prstGeom>
          <a:solidFill>
            <a:srgbClr val="F9EFDC"/>
          </a:solidFill>
          <a:ln/>
        </p:spPr>
      </p:sp>
      <p:sp>
        <p:nvSpPr>
          <p:cNvPr id="13" name="Text 11"/>
          <p:cNvSpPr/>
          <p:nvPr/>
        </p:nvSpPr>
        <p:spPr>
          <a:xfrm>
            <a:off x="365760" y="3986213"/>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03</a:t>
            </a:r>
            <a:endParaRPr lang="en-US" sz="1500" dirty="0"/>
          </a:p>
        </p:txBody>
      </p:sp>
      <p:sp>
        <p:nvSpPr>
          <p:cNvPr id="14" name="Text 12"/>
          <p:cNvSpPr/>
          <p:nvPr/>
        </p:nvSpPr>
        <p:spPr>
          <a:xfrm>
            <a:off x="914400" y="3857625"/>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Comparative Analysis</a:t>
            </a:r>
            <a:endParaRPr lang="en-US" sz="1500" dirty="0"/>
          </a:p>
        </p:txBody>
      </p:sp>
      <p:sp>
        <p:nvSpPr>
          <p:cNvPr id="15" name="Text 13"/>
          <p:cNvSpPr/>
          <p:nvPr/>
        </p:nvSpPr>
        <p:spPr>
          <a:xfrm>
            <a:off x="914400" y="4114800"/>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Analyze how model predictions stack up against actual stock prices, showcasing discrepancies and alignment through detailed graphs.</a:t>
            </a:r>
            <a:endParaRPr lang="en-US" sz="1000" dirty="0"/>
          </a:p>
        </p:txBody>
      </p:sp>
      <p:pic>
        <p:nvPicPr>
          <p:cNvPr id="16" name="Image 0" descr="https://djgurnpwsdoqjscwqbsj.supabase.co/storage/v1/object/public/presentation-templates-data/section16_2nd_image.png">    </p:cNvPr>
          <p:cNvPicPr>
            <a:picLocks noChangeAspect="1"/>
          </p:cNvPicPr>
          <p:nvPr/>
        </p:nvPicPr>
        <p:blipFill>
          <a:blip r:embed="rId2"/>
          <a:stretch>
            <a:fillRect/>
          </a:stretch>
        </p:blipFill>
        <p:spPr>
          <a:xfrm>
            <a:off x="5669280" y="1131570"/>
            <a:ext cx="3200400" cy="3600450"/>
          </a:xfrm>
          <a:prstGeom prst="rect">
            <a:avLst/>
          </a:prstGeom>
        </p:spPr>
      </p:pic>
      <p:sp>
        <p:nvSpPr>
          <p:cNvPr id="17" name="Text 14"/>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3"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257175"/>
            <a:ext cx="5486400" cy="9144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Visualizing Stock Predictions</a:t>
            </a:r>
            <a:endParaRPr lang="en-US" sz="3000" dirty="0"/>
          </a:p>
        </p:txBody>
      </p:sp>
      <p:sp>
        <p:nvSpPr>
          <p:cNvPr id="3" name="Text 1"/>
          <p:cNvSpPr/>
          <p:nvPr/>
        </p:nvSpPr>
        <p:spPr>
          <a:xfrm>
            <a:off x="274320" y="1285875"/>
            <a:ext cx="4572000" cy="914400"/>
          </a:xfrm>
          <a:prstGeom prst="rect">
            <a:avLst/>
          </a:prstGeom>
          <a:noFill/>
          <a:ln/>
        </p:spPr>
        <p:txBody>
          <a:bodyPr wrap="square" rtlCol="0" anchor="t"/>
          <a:lstStyle/>
          <a:p>
            <a:pPr indent="0" marL="0">
              <a:buNone/>
            </a:pPr>
            <a:r>
              <a:rPr lang="en-US" sz="1200" dirty="0">
                <a:solidFill>
                  <a:srgbClr val="000000"/>
                </a:solidFill>
                <a:latin typeface="Plus Jakarta Sans" pitchFamily="34" charset="0"/>
                <a:ea typeface="Plus Jakarta Sans" pitchFamily="34" charset="-122"/>
                <a:cs typeface="Plus Jakarta Sans" pitchFamily="34" charset="-120"/>
              </a:rPr>
              <a:t>Explore the graphical representation of model predictions against actual stock prices, enhancing the understanding of market dynamics through effective visualization techniques.</a:t>
            </a:r>
            <a:endParaRPr lang="en-US" sz="1200" dirty="0"/>
          </a:p>
        </p:txBody>
      </p:sp>
      <p:sp>
        <p:nvSpPr>
          <p:cNvPr id="4" name="Shape 2"/>
          <p:cNvSpPr/>
          <p:nvPr/>
        </p:nvSpPr>
        <p:spPr>
          <a:xfrm>
            <a:off x="274320" y="2314575"/>
            <a:ext cx="548640" cy="514350"/>
          </a:xfrm>
          <a:prstGeom prst="ellipse">
            <a:avLst/>
          </a:prstGeom>
          <a:solidFill>
            <a:srgbClr val="F9EFDC"/>
          </a:solidFill>
          <a:ln/>
        </p:spPr>
      </p:sp>
      <p:sp>
        <p:nvSpPr>
          <p:cNvPr id="5" name="Text 3"/>
          <p:cNvSpPr/>
          <p:nvPr/>
        </p:nvSpPr>
        <p:spPr>
          <a:xfrm>
            <a:off x="365760" y="2443163"/>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04</a:t>
            </a:r>
            <a:endParaRPr lang="en-US" sz="1500" dirty="0"/>
          </a:p>
        </p:txBody>
      </p:sp>
      <p:sp>
        <p:nvSpPr>
          <p:cNvPr id="6" name="Text 4"/>
          <p:cNvSpPr/>
          <p:nvPr/>
        </p:nvSpPr>
        <p:spPr>
          <a:xfrm>
            <a:off x="914400" y="2314575"/>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Tools and Techniques</a:t>
            </a:r>
            <a:endParaRPr lang="en-US" sz="1500" dirty="0"/>
          </a:p>
        </p:txBody>
      </p:sp>
      <p:sp>
        <p:nvSpPr>
          <p:cNvPr id="7" name="Text 5"/>
          <p:cNvSpPr/>
          <p:nvPr/>
        </p:nvSpPr>
        <p:spPr>
          <a:xfrm>
            <a:off x="914400" y="2571750"/>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Explore the tools and techniques used in visualizing stock predictions, focusing on software that facilitates accurate and insightful representations.</a:t>
            </a:r>
            <a:endParaRPr lang="en-US" sz="1000" dirty="0"/>
          </a:p>
        </p:txBody>
      </p:sp>
      <p:sp>
        <p:nvSpPr>
          <p:cNvPr id="8" name="Shape 6"/>
          <p:cNvSpPr/>
          <p:nvPr/>
        </p:nvSpPr>
        <p:spPr>
          <a:xfrm>
            <a:off x="274320" y="3086100"/>
            <a:ext cx="548640" cy="514350"/>
          </a:xfrm>
          <a:prstGeom prst="ellipse">
            <a:avLst/>
          </a:prstGeom>
          <a:solidFill>
            <a:srgbClr val="F9EFDC"/>
          </a:solidFill>
          <a:ln/>
        </p:spPr>
      </p:sp>
      <p:sp>
        <p:nvSpPr>
          <p:cNvPr id="9" name="Text 7"/>
          <p:cNvSpPr/>
          <p:nvPr/>
        </p:nvSpPr>
        <p:spPr>
          <a:xfrm>
            <a:off x="365760" y="3214688"/>
            <a:ext cx="4572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05</a:t>
            </a:r>
            <a:endParaRPr lang="en-US" sz="1500" dirty="0"/>
          </a:p>
        </p:txBody>
      </p:sp>
      <p:sp>
        <p:nvSpPr>
          <p:cNvPr id="10" name="Text 8"/>
          <p:cNvSpPr/>
          <p:nvPr/>
        </p:nvSpPr>
        <p:spPr>
          <a:xfrm>
            <a:off x="914400" y="3086100"/>
            <a:ext cx="4572000" cy="228600"/>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Conclusion and Insights</a:t>
            </a:r>
            <a:endParaRPr lang="en-US" sz="1500" dirty="0"/>
          </a:p>
        </p:txBody>
      </p:sp>
      <p:sp>
        <p:nvSpPr>
          <p:cNvPr id="11" name="Text 9"/>
          <p:cNvSpPr/>
          <p:nvPr/>
        </p:nvSpPr>
        <p:spPr>
          <a:xfrm>
            <a:off x="914400" y="3343275"/>
            <a:ext cx="457200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Summarize key findings from the visualization of predictions, emphasizing learnings and future directions in stock market analysis.</a:t>
            </a:r>
            <a:endParaRPr lang="en-US" sz="1000" dirty="0"/>
          </a:p>
        </p:txBody>
      </p:sp>
      <p:pic>
        <p:nvPicPr>
          <p:cNvPr id="12" name="Image 0" descr="https://djgurnpwsdoqjscwqbsj.supabase.co/storage/v1/object/public/presentation-templates-data/section16_2nd_image.png">    </p:cNvPr>
          <p:cNvPicPr>
            <a:picLocks noChangeAspect="1"/>
          </p:cNvPicPr>
          <p:nvPr/>
        </p:nvPicPr>
        <p:blipFill>
          <a:blip r:embed="rId2"/>
          <a:stretch>
            <a:fillRect/>
          </a:stretch>
        </p:blipFill>
        <p:spPr>
          <a:xfrm>
            <a:off x="5669280" y="1131570"/>
            <a:ext cx="3200400" cy="3600450"/>
          </a:xfrm>
          <a:prstGeom prst="rect">
            <a:avLst/>
          </a:prstGeom>
        </p:spPr>
      </p:pic>
      <p:sp>
        <p:nvSpPr>
          <p:cNvPr id="13" name="Text 10"/>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3"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Challenges in Stock Market Predictions</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Strengths of Predictive Modeling</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Predictive modeling can analyze vast amounts of historical data, helping to identify trends and patterns that may influence stock prices.</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pic>
        <p:nvPicPr>
          <p:cNvPr id="9" name="Image 3" descr="https://djgurnpwsdoqjscwqbsj.supabase.co/storage/v1/object/public/presentation-templates-data/section16_pros.png">    </p:cNvPr>
          <p:cNvPicPr>
            <a:picLocks noChangeAspect="1"/>
          </p:cNvPicPr>
          <p:nvPr/>
        </p:nvPicPr>
        <p:blipFill>
          <a:blip r:embed="rId5"/>
          <a:stretch>
            <a:fillRect/>
          </a:stretch>
        </p:blipFill>
        <p:spPr>
          <a:xfrm>
            <a:off x="274320" y="2623185"/>
            <a:ext cx="4023360" cy="771525"/>
          </a:xfrm>
          <a:prstGeom prst="rect">
            <a:avLst/>
          </a:prstGeom>
        </p:spPr>
      </p:pic>
      <p:sp>
        <p:nvSpPr>
          <p:cNvPr id="10" name="Text 4"/>
          <p:cNvSpPr/>
          <p:nvPr/>
        </p:nvSpPr>
        <p:spPr>
          <a:xfrm>
            <a:off x="64008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Advanced algorithms can enhance accuracy in predictions by incorporating various market indicators and factors.</a:t>
            </a:r>
            <a:endParaRPr lang="en-US" sz="1000" dirty="0"/>
          </a:p>
        </p:txBody>
      </p:sp>
      <p:pic>
        <p:nvPicPr>
          <p:cNvPr id="11" name="Image 4" descr="https://djgurnpwsdoqjscwqbsj.supabase.co/storage/v1/object/public/presentation-templates-data/Checkmark.png">    </p:cNvPr>
          <p:cNvPicPr>
            <a:picLocks noChangeAspect="1"/>
          </p:cNvPicPr>
          <p:nvPr/>
        </p:nvPicPr>
        <p:blipFill>
          <a:blip r:embed="rId6"/>
          <a:stretch>
            <a:fillRect/>
          </a:stretch>
        </p:blipFill>
        <p:spPr>
          <a:xfrm>
            <a:off x="365760" y="2880360"/>
            <a:ext cx="219456" cy="205740"/>
          </a:xfrm>
          <a:prstGeom prst="rect">
            <a:avLst/>
          </a:prstGeom>
        </p:spPr>
      </p:pic>
      <p:pic>
        <p:nvPicPr>
          <p:cNvPr id="12" name="Image 5" descr="https://djgurnpwsdoqjscwqbsj.supabase.co/storage/v1/object/public/presentation-templates-data/section16_pros.png">    </p:cNvPr>
          <p:cNvPicPr>
            <a:picLocks noChangeAspect="1"/>
          </p:cNvPicPr>
          <p:nvPr/>
        </p:nvPicPr>
        <p:blipFill>
          <a:blip r:embed="rId7"/>
          <a:stretch>
            <a:fillRect/>
          </a:stretch>
        </p:blipFill>
        <p:spPr>
          <a:xfrm>
            <a:off x="274320" y="3651885"/>
            <a:ext cx="4023360" cy="771525"/>
          </a:xfrm>
          <a:prstGeom prst="rect">
            <a:avLst/>
          </a:prstGeom>
        </p:spPr>
      </p:pic>
      <p:sp>
        <p:nvSpPr>
          <p:cNvPr id="13" name="Text 5"/>
          <p:cNvSpPr/>
          <p:nvPr/>
        </p:nvSpPr>
        <p:spPr>
          <a:xfrm>
            <a:off x="64008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Predictive modeling allows for backtesting strategies, giving insights on potential risks and rewards before real investments occur.</a:t>
            </a:r>
            <a:endParaRPr lang="en-US" sz="1000" dirty="0"/>
          </a:p>
        </p:txBody>
      </p:sp>
      <p:pic>
        <p:nvPicPr>
          <p:cNvPr id="14" name="Image 6" descr="https://djgurnpwsdoqjscwqbsj.supabase.co/storage/v1/object/public/presentation-templates-data/Checkmark.png">    </p:cNvPr>
          <p:cNvPicPr>
            <a:picLocks noChangeAspect="1"/>
          </p:cNvPicPr>
          <p:nvPr/>
        </p:nvPicPr>
        <p:blipFill>
          <a:blip r:embed="rId8"/>
          <a:stretch>
            <a:fillRect/>
          </a:stretch>
        </p:blipFill>
        <p:spPr>
          <a:xfrm>
            <a:off x="365760" y="3909060"/>
            <a:ext cx="219456" cy="205740"/>
          </a:xfrm>
          <a:prstGeom prst="rect">
            <a:avLst/>
          </a:prstGeom>
        </p:spPr>
      </p:pic>
      <p:sp>
        <p:nvSpPr>
          <p:cNvPr id="15" name="Shape 6"/>
          <p:cNvSpPr/>
          <p:nvPr/>
        </p:nvSpPr>
        <p:spPr>
          <a:xfrm>
            <a:off x="4663440" y="1080135"/>
            <a:ext cx="4023360" cy="411480"/>
          </a:xfrm>
          <a:prstGeom prst="roundRect">
            <a:avLst/>
          </a:prstGeom>
          <a:solidFill>
            <a:srgbClr val="F9EFDC"/>
          </a:solidFill>
          <a:ln/>
        </p:spPr>
      </p:sp>
      <p:sp>
        <p:nvSpPr>
          <p:cNvPr id="16" name="Text 7"/>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Limitations in Predictive Modeling</a:t>
            </a:r>
            <a:endParaRPr lang="en-US" sz="2000" dirty="0"/>
          </a:p>
        </p:txBody>
      </p:sp>
      <p:pic>
        <p:nvPicPr>
          <p:cNvPr id="17" name="Image 7" descr="https://djgurnpwsdoqjscwqbsj.supabase.co/storage/v1/object/public/presentation-templates-data/thumbdown_red.png">    </p:cNvPr>
          <p:cNvPicPr>
            <a:picLocks noChangeAspect="1"/>
          </p:cNvPicPr>
          <p:nvPr/>
        </p:nvPicPr>
        <p:blipFill>
          <a:blip r:embed="rId9"/>
          <a:stretch>
            <a:fillRect/>
          </a:stretch>
        </p:blipFill>
        <p:spPr>
          <a:xfrm>
            <a:off x="8229600" y="1183005"/>
            <a:ext cx="274320" cy="257175"/>
          </a:xfrm>
          <a:prstGeom prst="rect">
            <a:avLst/>
          </a:prstGeom>
        </p:spPr>
      </p:pic>
      <p:pic>
        <p:nvPicPr>
          <p:cNvPr id="18" name="Image 8" descr="https://djgurnpwsdoqjscwqbsj.supabase.co/storage/v1/object/public/presentation-templates-data/section16_consbox.png">    </p:cNvPr>
          <p:cNvPicPr>
            <a:picLocks noChangeAspect="1"/>
          </p:cNvPicPr>
          <p:nvPr/>
        </p:nvPicPr>
        <p:blipFill>
          <a:blip r:embed="rId10"/>
          <a:stretch>
            <a:fillRect/>
          </a:stretch>
        </p:blipFill>
        <p:spPr>
          <a:xfrm>
            <a:off x="4663440" y="1594485"/>
            <a:ext cx="4023360" cy="771525"/>
          </a:xfrm>
          <a:prstGeom prst="rect">
            <a:avLst/>
          </a:prstGeom>
        </p:spPr>
      </p:pic>
      <p:sp>
        <p:nvSpPr>
          <p:cNvPr id="19" name="Text 8"/>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The stock market is influenced by unpredictable factors such as geopolitical events or economic shifts, making accurate predictions challenging.</a:t>
            </a:r>
            <a:endParaRPr lang="en-US" sz="1000" dirty="0"/>
          </a:p>
        </p:txBody>
      </p:sp>
      <p:pic>
        <p:nvPicPr>
          <p:cNvPr id="20" name="Image 9" descr="https://djgurnpwsdoqjscwqbsj.supabase.co/storage/v1/object/public/presentation-templates-data/yellow%20checkmark.png">    </p:cNvPr>
          <p:cNvPicPr>
            <a:picLocks noChangeAspect="1"/>
          </p:cNvPicPr>
          <p:nvPr/>
        </p:nvPicPr>
        <p:blipFill>
          <a:blip r:embed="rId11"/>
          <a:stretch>
            <a:fillRect/>
          </a:stretch>
        </p:blipFill>
        <p:spPr>
          <a:xfrm>
            <a:off x="4754880" y="1851660"/>
            <a:ext cx="219456" cy="205740"/>
          </a:xfrm>
          <a:prstGeom prst="rect">
            <a:avLst/>
          </a:prstGeom>
        </p:spPr>
      </p:pic>
      <p:pic>
        <p:nvPicPr>
          <p:cNvPr id="21" name="Image 10" descr="https://djgurnpwsdoqjscwqbsj.supabase.co/storage/v1/object/public/presentation-templates-data/section16_consbox.png">    </p:cNvPr>
          <p:cNvPicPr>
            <a:picLocks noChangeAspect="1"/>
          </p:cNvPicPr>
          <p:nvPr/>
        </p:nvPicPr>
        <p:blipFill>
          <a:blip r:embed="rId12"/>
          <a:stretch>
            <a:fillRect/>
          </a:stretch>
        </p:blipFill>
        <p:spPr>
          <a:xfrm>
            <a:off x="4663440" y="2623185"/>
            <a:ext cx="4023360" cy="771525"/>
          </a:xfrm>
          <a:prstGeom prst="rect">
            <a:avLst/>
          </a:prstGeom>
        </p:spPr>
      </p:pic>
      <p:sp>
        <p:nvSpPr>
          <p:cNvPr id="22" name="Text 9"/>
          <p:cNvSpPr/>
          <p:nvPr/>
        </p:nvSpPr>
        <p:spPr>
          <a:xfrm>
            <a:off x="502920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Data quality and availability can be inconsistent, leading to potential inaccuracies in the predictive models.</a:t>
            </a:r>
            <a:endParaRPr lang="en-US" sz="1000" dirty="0"/>
          </a:p>
        </p:txBody>
      </p:sp>
      <p:pic>
        <p:nvPicPr>
          <p:cNvPr id="23" name="Image 11" descr="https://djgurnpwsdoqjscwqbsj.supabase.co/storage/v1/object/public/presentation-templates-data/yellow%20checkmark.png">    </p:cNvPr>
          <p:cNvPicPr>
            <a:picLocks noChangeAspect="1"/>
          </p:cNvPicPr>
          <p:nvPr/>
        </p:nvPicPr>
        <p:blipFill>
          <a:blip r:embed="rId13"/>
          <a:stretch>
            <a:fillRect/>
          </a:stretch>
        </p:blipFill>
        <p:spPr>
          <a:xfrm>
            <a:off x="4754880" y="2880360"/>
            <a:ext cx="219456" cy="205740"/>
          </a:xfrm>
          <a:prstGeom prst="rect">
            <a:avLst/>
          </a:prstGeom>
        </p:spPr>
      </p:pic>
      <p:pic>
        <p:nvPicPr>
          <p:cNvPr id="24" name="Image 12" descr="https://djgurnpwsdoqjscwqbsj.supabase.co/storage/v1/object/public/presentation-templates-data/section16_consbox.png">    </p:cNvPr>
          <p:cNvPicPr>
            <a:picLocks noChangeAspect="1"/>
          </p:cNvPicPr>
          <p:nvPr/>
        </p:nvPicPr>
        <p:blipFill>
          <a:blip r:embed="rId14"/>
          <a:stretch>
            <a:fillRect/>
          </a:stretch>
        </p:blipFill>
        <p:spPr>
          <a:xfrm>
            <a:off x="4663440" y="3651885"/>
            <a:ext cx="4023360" cy="771525"/>
          </a:xfrm>
          <a:prstGeom prst="rect">
            <a:avLst/>
          </a:prstGeom>
        </p:spPr>
      </p:pic>
      <p:sp>
        <p:nvSpPr>
          <p:cNvPr id="25" name="Text 10"/>
          <p:cNvSpPr/>
          <p:nvPr/>
        </p:nvSpPr>
        <p:spPr>
          <a:xfrm>
            <a:off x="502920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Overfitting may occur when models are too complex, capturing noise in the data rather than actual trends.</a:t>
            </a:r>
            <a:endParaRPr lang="en-US" sz="1000" dirty="0"/>
          </a:p>
        </p:txBody>
      </p:sp>
      <p:pic>
        <p:nvPicPr>
          <p:cNvPr id="26" name="Image 13" descr="https://djgurnpwsdoqjscwqbsj.supabase.co/storage/v1/object/public/presentation-templates-data/yellow%20checkmark.png">    </p:cNvPr>
          <p:cNvPicPr>
            <a:picLocks noChangeAspect="1"/>
          </p:cNvPicPr>
          <p:nvPr/>
        </p:nvPicPr>
        <p:blipFill>
          <a:blip r:embed="rId15"/>
          <a:stretch>
            <a:fillRect/>
          </a:stretch>
        </p:blipFill>
        <p:spPr>
          <a:xfrm>
            <a:off x="4754880" y="3909060"/>
            <a:ext cx="219456" cy="2057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Future of Stock Market Predictions</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AI Algorithms Rise</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2023, AI algorithms have taken center stage in predicting stock market fluctuations. Utilizing vast datasets, these technologies analyze market patterns at remarkable speeds, offering traders insights that were previously unattainable and transforming investment strategies.</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2025</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Quantum Computing Impact</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By 2025, quantum computing begins to significantly influence stock market predictions. With the ability to process complex calculations exponentially faster than traditional computers, quantum algorithms will enable unprecedented accuracy in forecasting stock movements.</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2028</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Blockchain Integration</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In 2028, blockchain technology is fully integrated into stock market predictions. This innovation enhances transparency and security while allowing for real-time analysis of trading patterns, fostering trust and efficiency in financial transactions.</a:t>
            </a:r>
            <a:endParaRPr lang="en-US" sz="1000" dirty="0"/>
          </a:p>
        </p:txBody>
      </p:sp>
      <p:sp>
        <p:nvSpPr>
          <p:cNvPr id="19" name="Shape 14"/>
          <p:cNvSpPr/>
          <p:nvPr/>
        </p:nvSpPr>
        <p:spPr>
          <a:xfrm>
            <a:off x="530352" y="3909060"/>
            <a:ext cx="82296" cy="82296"/>
          </a:xfrm>
          <a:prstGeom prst="ellipse">
            <a:avLst/>
          </a:prstGeom>
          <a:solidFill>
            <a:srgbClr val="FFFFFF"/>
          </a:solidFill>
          <a:ln w="12700">
            <a:solidFill>
              <a:srgbClr val="000000"/>
            </a:solidFill>
            <a:prstDash val="solid"/>
          </a:ln>
        </p:spPr>
      </p:sp>
      <p:pic>
        <p:nvPicPr>
          <p:cNvPr id="20" name="Image 3" descr="https://djgurnpwsdoqjscwqbsj.supabase.co/storage/v1/object/public/presentation-templates-data/section16_arrowbox.png">    </p:cNvPr>
          <p:cNvPicPr>
            <a:picLocks noChangeAspect="1"/>
          </p:cNvPicPr>
          <p:nvPr/>
        </p:nvPicPr>
        <p:blipFill>
          <a:blip r:embed="rId5"/>
          <a:stretch>
            <a:fillRect/>
          </a:stretch>
        </p:blipFill>
        <p:spPr>
          <a:xfrm>
            <a:off x="731520" y="4037648"/>
            <a:ext cx="1463040" cy="438912"/>
          </a:xfrm>
          <a:prstGeom prst="rect">
            <a:avLst/>
          </a:prstGeom>
        </p:spPr>
      </p:pic>
      <p:sp>
        <p:nvSpPr>
          <p:cNvPr id="21" name="Text 15"/>
          <p:cNvSpPr/>
          <p:nvPr/>
        </p:nvSpPr>
        <p:spPr>
          <a:xfrm>
            <a:off x="822960" y="403764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2030</a:t>
            </a:r>
            <a:endParaRPr lang="en-US" sz="1500" dirty="0"/>
          </a:p>
        </p:txBody>
      </p:sp>
      <p:sp>
        <p:nvSpPr>
          <p:cNvPr id="22" name="Text 16"/>
          <p:cNvSpPr/>
          <p:nvPr/>
        </p:nvSpPr>
        <p:spPr>
          <a:xfrm>
            <a:off x="2286000" y="397078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Real-time Data Analytics</a:t>
            </a:r>
            <a:endParaRPr lang="en-US" sz="1500" dirty="0"/>
          </a:p>
        </p:txBody>
      </p:sp>
      <p:sp>
        <p:nvSpPr>
          <p:cNvPr id="23" name="Text 17"/>
          <p:cNvSpPr/>
          <p:nvPr/>
        </p:nvSpPr>
        <p:spPr>
          <a:xfrm>
            <a:off x="4114800" y="397078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By 2030, real-time data analytics becomes standard practice in stock market predictions. Traders and investors rely on instant access to market data, sentiment analysis, and news impact, enabling them to make informed decisions in a rapidly changing environment.</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360045"/>
            <a:ext cx="8229600" cy="457200"/>
          </a:xfrm>
          <a:prstGeom prst="rect">
            <a:avLst/>
          </a:prstGeom>
          <a:noFill/>
          <a:ln/>
        </p:spPr>
        <p:txBody>
          <a:bodyPr wrap="square" rtlCol="0" anchor="b"/>
          <a:lstStyle/>
          <a:p>
            <a:pPr indent="0" marL="0">
              <a:lnSpc>
                <a:spcPts val="3500"/>
              </a:lnSpc>
              <a:buNone/>
            </a:pPr>
            <a:r>
              <a:rPr lang="en-US" sz="3000" b="1" dirty="0">
                <a:solidFill>
                  <a:srgbClr val="000000"/>
                </a:solidFill>
                <a:latin typeface="Plus Jakarta Sans" pitchFamily="34" charset="0"/>
                <a:ea typeface="Plus Jakarta Sans" pitchFamily="34" charset="-122"/>
                <a:cs typeface="Plus Jakarta Sans" pitchFamily="34" charset="-120"/>
              </a:rPr>
              <a:t>Table of content</a:t>
            </a:r>
            <a:endParaRPr lang="en-US" sz="3000" dirty="0"/>
          </a:p>
        </p:txBody>
      </p:sp>
      <p:pic>
        <p:nvPicPr>
          <p:cNvPr id="3" name="Image 0" descr="https://djgurnpwsdoqjscwqbsj.supabase.co/storage/v1/object/public/presentation-templates-data/section16_tableOfCont_box.png">    </p:cNvPr>
          <p:cNvPicPr>
            <a:picLocks noChangeAspect="1"/>
          </p:cNvPicPr>
          <p:nvPr/>
        </p:nvPicPr>
        <p:blipFill>
          <a:blip r:embed="rId2"/>
          <a:stretch>
            <a:fillRect/>
          </a:stretch>
        </p:blipFill>
        <p:spPr>
          <a:xfrm>
            <a:off x="182880" y="1028700"/>
            <a:ext cx="4206240" cy="514350"/>
          </a:xfrm>
          <a:prstGeom prst="rect">
            <a:avLst/>
          </a:prstGeom>
        </p:spPr>
      </p:pic>
      <p:pic>
        <p:nvPicPr>
          <p:cNvPr id="4" name="Image 1" descr="https://djgurnpwsdoqjscwqbsj.supabase.co/storage/v1/object/public/presentation-templates-data/section16_no_box.png">    </p:cNvPr>
          <p:cNvPicPr>
            <a:picLocks noChangeAspect="1"/>
          </p:cNvPicPr>
          <p:nvPr/>
        </p:nvPicPr>
        <p:blipFill>
          <a:blip r:embed="rId3"/>
          <a:stretch>
            <a:fillRect/>
          </a:stretch>
        </p:blipFill>
        <p:spPr>
          <a:xfrm>
            <a:off x="274320" y="1080135"/>
            <a:ext cx="411480" cy="411480"/>
          </a:xfrm>
          <a:prstGeom prst="rect">
            <a:avLst/>
          </a:prstGeom>
        </p:spPr>
      </p:pic>
      <p:sp>
        <p:nvSpPr>
          <p:cNvPr id="5" name="Text 1"/>
          <p:cNvSpPr/>
          <p:nvPr/>
        </p:nvSpPr>
        <p:spPr>
          <a:xfrm>
            <a:off x="27432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01</a:t>
            </a:r>
            <a:endParaRPr lang="en-US" sz="1300" dirty="0"/>
          </a:p>
        </p:txBody>
      </p:sp>
      <p:sp>
        <p:nvSpPr>
          <p:cNvPr id="6" name="Text 2"/>
          <p:cNvSpPr/>
          <p:nvPr/>
        </p:nvSpPr>
        <p:spPr>
          <a:xfrm>
            <a:off x="73152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Stock Market Predictions Unveiled</a:t>
            </a:r>
            <a:endParaRPr lang="en-US" sz="1300" dirty="0"/>
          </a:p>
        </p:txBody>
      </p:sp>
      <p:pic>
        <p:nvPicPr>
          <p:cNvPr id="7" name="Image 2" descr="https://djgurnpwsdoqjscwqbsj.supabase.co/storage/v1/object/public/presentation-templates-data/section16_Button%20Arrow.png">    </p:cNvPr>
          <p:cNvPicPr>
            <a:picLocks noChangeAspect="1"/>
          </p:cNvPicPr>
          <p:nvPr/>
        </p:nvPicPr>
        <p:blipFill>
          <a:blip r:embed="rId4"/>
          <a:stretch>
            <a:fillRect/>
          </a:stretch>
        </p:blipFill>
        <p:spPr>
          <a:xfrm>
            <a:off x="4069080" y="1157288"/>
            <a:ext cx="274320" cy="257175"/>
          </a:xfrm>
          <a:prstGeom prst="rect">
            <a:avLst/>
          </a:prstGeom>
        </p:spPr>
      </p:pic>
      <p:pic>
        <p:nvPicPr>
          <p:cNvPr id="8" name="Image 3" descr="https://djgurnpwsdoqjscwqbsj.supabase.co/storage/v1/object/public/presentation-templates-data/section16_tableOfCont_box.png">    </p:cNvPr>
          <p:cNvPicPr>
            <a:picLocks noChangeAspect="1"/>
          </p:cNvPicPr>
          <p:nvPr/>
        </p:nvPicPr>
        <p:blipFill>
          <a:blip r:embed="rId5"/>
          <a:stretch>
            <a:fillRect/>
          </a:stretch>
        </p:blipFill>
        <p:spPr>
          <a:xfrm>
            <a:off x="4480560" y="1028700"/>
            <a:ext cx="4206240" cy="514350"/>
          </a:xfrm>
          <a:prstGeom prst="rect">
            <a:avLst/>
          </a:prstGeom>
        </p:spPr>
      </p:pic>
      <p:pic>
        <p:nvPicPr>
          <p:cNvPr id="9" name="Image 4" descr="https://djgurnpwsdoqjscwqbsj.supabase.co/storage/v1/object/public/presentation-templates-data/section16_no_box.png">    </p:cNvPr>
          <p:cNvPicPr>
            <a:picLocks noChangeAspect="1"/>
          </p:cNvPicPr>
          <p:nvPr/>
        </p:nvPicPr>
        <p:blipFill>
          <a:blip r:embed="rId6"/>
          <a:stretch>
            <a:fillRect/>
          </a:stretch>
        </p:blipFill>
        <p:spPr>
          <a:xfrm>
            <a:off x="4572000" y="1080135"/>
            <a:ext cx="411480" cy="411480"/>
          </a:xfrm>
          <a:prstGeom prst="rect">
            <a:avLst/>
          </a:prstGeom>
        </p:spPr>
      </p:pic>
      <p:sp>
        <p:nvSpPr>
          <p:cNvPr id="10" name="Text 3"/>
          <p:cNvSpPr/>
          <p:nvPr/>
        </p:nvSpPr>
        <p:spPr>
          <a:xfrm>
            <a:off x="457200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02</a:t>
            </a:r>
            <a:endParaRPr lang="en-US" sz="1300" dirty="0"/>
          </a:p>
        </p:txBody>
      </p:sp>
      <p:sp>
        <p:nvSpPr>
          <p:cNvPr id="11" name="Text 4"/>
          <p:cNvSpPr/>
          <p:nvPr/>
        </p:nvSpPr>
        <p:spPr>
          <a:xfrm>
            <a:off x="502920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Understanding Machine Learning</a:t>
            </a:r>
            <a:endParaRPr lang="en-US" sz="1300" dirty="0"/>
          </a:p>
        </p:txBody>
      </p:sp>
      <p:pic>
        <p:nvPicPr>
          <p:cNvPr id="12" name="Image 5" descr="https://djgurnpwsdoqjscwqbsj.supabase.co/storage/v1/object/public/presentation-templates-data/section16_Button%20Arrow.png">    </p:cNvPr>
          <p:cNvPicPr>
            <a:picLocks noChangeAspect="1"/>
          </p:cNvPicPr>
          <p:nvPr/>
        </p:nvPicPr>
        <p:blipFill>
          <a:blip r:embed="rId7"/>
          <a:stretch>
            <a:fillRect/>
          </a:stretch>
        </p:blipFill>
        <p:spPr>
          <a:xfrm>
            <a:off x="8366760" y="1157288"/>
            <a:ext cx="274320" cy="257175"/>
          </a:xfrm>
          <a:prstGeom prst="rect">
            <a:avLst/>
          </a:prstGeom>
        </p:spPr>
      </p:pic>
      <p:pic>
        <p:nvPicPr>
          <p:cNvPr id="13" name="Image 6" descr="https://djgurnpwsdoqjscwqbsj.supabase.co/storage/v1/object/public/presentation-templates-data/section16_tableOfCont_box.png">    </p:cNvPr>
          <p:cNvPicPr>
            <a:picLocks noChangeAspect="1"/>
          </p:cNvPicPr>
          <p:nvPr/>
        </p:nvPicPr>
        <p:blipFill>
          <a:blip r:embed="rId8"/>
          <a:stretch>
            <a:fillRect/>
          </a:stretch>
        </p:blipFill>
        <p:spPr>
          <a:xfrm>
            <a:off x="182880" y="1748790"/>
            <a:ext cx="4206240" cy="514350"/>
          </a:xfrm>
          <a:prstGeom prst="rect">
            <a:avLst/>
          </a:prstGeom>
        </p:spPr>
      </p:pic>
      <p:pic>
        <p:nvPicPr>
          <p:cNvPr id="14" name="Image 7" descr="https://djgurnpwsdoqjscwqbsj.supabase.co/storage/v1/object/public/presentation-templates-data/section16_no_box.png">    </p:cNvPr>
          <p:cNvPicPr>
            <a:picLocks noChangeAspect="1"/>
          </p:cNvPicPr>
          <p:nvPr/>
        </p:nvPicPr>
        <p:blipFill>
          <a:blip r:embed="rId9"/>
          <a:stretch>
            <a:fillRect/>
          </a:stretch>
        </p:blipFill>
        <p:spPr>
          <a:xfrm>
            <a:off x="274320" y="1800225"/>
            <a:ext cx="411480" cy="411480"/>
          </a:xfrm>
          <a:prstGeom prst="rect">
            <a:avLst/>
          </a:prstGeom>
        </p:spPr>
      </p:pic>
      <p:sp>
        <p:nvSpPr>
          <p:cNvPr id="15" name="Text 5"/>
          <p:cNvSpPr/>
          <p:nvPr/>
        </p:nvSpPr>
        <p:spPr>
          <a:xfrm>
            <a:off x="274320" y="185166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03</a:t>
            </a:r>
            <a:endParaRPr lang="en-US" sz="1300" dirty="0"/>
          </a:p>
        </p:txBody>
      </p:sp>
      <p:sp>
        <p:nvSpPr>
          <p:cNvPr id="16" name="Text 6"/>
          <p:cNvSpPr/>
          <p:nvPr/>
        </p:nvSpPr>
        <p:spPr>
          <a:xfrm>
            <a:off x="731520" y="180022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The Role of Python Libraries in Stock Market Prediction</a:t>
            </a:r>
            <a:endParaRPr lang="en-US" sz="1300" dirty="0"/>
          </a:p>
        </p:txBody>
      </p:sp>
      <p:pic>
        <p:nvPicPr>
          <p:cNvPr id="17" name="Image 8" descr="https://djgurnpwsdoqjscwqbsj.supabase.co/storage/v1/object/public/presentation-templates-data/section16_Button%20Arrow.png">    </p:cNvPr>
          <p:cNvPicPr>
            <a:picLocks noChangeAspect="1"/>
          </p:cNvPicPr>
          <p:nvPr/>
        </p:nvPicPr>
        <p:blipFill>
          <a:blip r:embed="rId10"/>
          <a:stretch>
            <a:fillRect/>
          </a:stretch>
        </p:blipFill>
        <p:spPr>
          <a:xfrm>
            <a:off x="4069080" y="1877378"/>
            <a:ext cx="274320" cy="257175"/>
          </a:xfrm>
          <a:prstGeom prst="rect">
            <a:avLst/>
          </a:prstGeom>
        </p:spPr>
      </p:pic>
      <p:pic>
        <p:nvPicPr>
          <p:cNvPr id="18" name="Image 9" descr="https://djgurnpwsdoqjscwqbsj.supabase.co/storage/v1/object/public/presentation-templates-data/section16_tableOfCont_box.png">    </p:cNvPr>
          <p:cNvPicPr>
            <a:picLocks noChangeAspect="1"/>
          </p:cNvPicPr>
          <p:nvPr/>
        </p:nvPicPr>
        <p:blipFill>
          <a:blip r:embed="rId11"/>
          <a:stretch>
            <a:fillRect/>
          </a:stretch>
        </p:blipFill>
        <p:spPr>
          <a:xfrm>
            <a:off x="4480560" y="1748790"/>
            <a:ext cx="4206240" cy="514350"/>
          </a:xfrm>
          <a:prstGeom prst="rect">
            <a:avLst/>
          </a:prstGeom>
        </p:spPr>
      </p:pic>
      <p:pic>
        <p:nvPicPr>
          <p:cNvPr id="19" name="Image 10" descr="https://djgurnpwsdoqjscwqbsj.supabase.co/storage/v1/object/public/presentation-templates-data/section16_no_box.png">    </p:cNvPr>
          <p:cNvPicPr>
            <a:picLocks noChangeAspect="1"/>
          </p:cNvPicPr>
          <p:nvPr/>
        </p:nvPicPr>
        <p:blipFill>
          <a:blip r:embed="rId12"/>
          <a:stretch>
            <a:fillRect/>
          </a:stretch>
        </p:blipFill>
        <p:spPr>
          <a:xfrm>
            <a:off x="4572000" y="1800225"/>
            <a:ext cx="411480" cy="411480"/>
          </a:xfrm>
          <a:prstGeom prst="rect">
            <a:avLst/>
          </a:prstGeom>
        </p:spPr>
      </p:pic>
      <p:sp>
        <p:nvSpPr>
          <p:cNvPr id="20" name="Text 7"/>
          <p:cNvSpPr/>
          <p:nvPr/>
        </p:nvSpPr>
        <p:spPr>
          <a:xfrm>
            <a:off x="4572000" y="185166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04</a:t>
            </a:r>
            <a:endParaRPr lang="en-US" sz="1300" dirty="0"/>
          </a:p>
        </p:txBody>
      </p:sp>
      <p:sp>
        <p:nvSpPr>
          <p:cNvPr id="21" name="Text 8"/>
          <p:cNvSpPr/>
          <p:nvPr/>
        </p:nvSpPr>
        <p:spPr>
          <a:xfrm>
            <a:off x="5029200" y="180022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Data Collection Techniques</a:t>
            </a:r>
            <a:endParaRPr lang="en-US" sz="1300" dirty="0"/>
          </a:p>
        </p:txBody>
      </p:sp>
      <p:pic>
        <p:nvPicPr>
          <p:cNvPr id="22" name="Image 11" descr="https://djgurnpwsdoqjscwqbsj.supabase.co/storage/v1/object/public/presentation-templates-data/section16_Button%20Arrow.png">    </p:cNvPr>
          <p:cNvPicPr>
            <a:picLocks noChangeAspect="1"/>
          </p:cNvPicPr>
          <p:nvPr/>
        </p:nvPicPr>
        <p:blipFill>
          <a:blip r:embed="rId13"/>
          <a:stretch>
            <a:fillRect/>
          </a:stretch>
        </p:blipFill>
        <p:spPr>
          <a:xfrm>
            <a:off x="8366760" y="1877378"/>
            <a:ext cx="274320" cy="257175"/>
          </a:xfrm>
          <a:prstGeom prst="rect">
            <a:avLst/>
          </a:prstGeom>
        </p:spPr>
      </p:pic>
      <p:pic>
        <p:nvPicPr>
          <p:cNvPr id="23" name="Image 12" descr="https://djgurnpwsdoqjscwqbsj.supabase.co/storage/v1/object/public/presentation-templates-data/section16_tableOfCont_box.png">    </p:cNvPr>
          <p:cNvPicPr>
            <a:picLocks noChangeAspect="1"/>
          </p:cNvPicPr>
          <p:nvPr/>
        </p:nvPicPr>
        <p:blipFill>
          <a:blip r:embed="rId14"/>
          <a:stretch>
            <a:fillRect/>
          </a:stretch>
        </p:blipFill>
        <p:spPr>
          <a:xfrm>
            <a:off x="182880" y="2468880"/>
            <a:ext cx="4206240" cy="514350"/>
          </a:xfrm>
          <a:prstGeom prst="rect">
            <a:avLst/>
          </a:prstGeom>
        </p:spPr>
      </p:pic>
      <p:pic>
        <p:nvPicPr>
          <p:cNvPr id="24" name="Image 13" descr="https://djgurnpwsdoqjscwqbsj.supabase.co/storage/v1/object/public/presentation-templates-data/section16_no_box.png">    </p:cNvPr>
          <p:cNvPicPr>
            <a:picLocks noChangeAspect="1"/>
          </p:cNvPicPr>
          <p:nvPr/>
        </p:nvPicPr>
        <p:blipFill>
          <a:blip r:embed="rId15"/>
          <a:stretch>
            <a:fillRect/>
          </a:stretch>
        </p:blipFill>
        <p:spPr>
          <a:xfrm>
            <a:off x="274320" y="2520315"/>
            <a:ext cx="411480" cy="411480"/>
          </a:xfrm>
          <a:prstGeom prst="rect">
            <a:avLst/>
          </a:prstGeom>
        </p:spPr>
      </p:pic>
      <p:sp>
        <p:nvSpPr>
          <p:cNvPr id="25" name="Text 9"/>
          <p:cNvSpPr/>
          <p:nvPr/>
        </p:nvSpPr>
        <p:spPr>
          <a:xfrm>
            <a:off x="274320" y="257175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05</a:t>
            </a:r>
            <a:endParaRPr lang="en-US" sz="1300" dirty="0"/>
          </a:p>
        </p:txBody>
      </p:sp>
      <p:sp>
        <p:nvSpPr>
          <p:cNvPr id="26" name="Text 10"/>
          <p:cNvSpPr/>
          <p:nvPr/>
        </p:nvSpPr>
        <p:spPr>
          <a:xfrm>
            <a:off x="731520" y="252031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Data Preprocessing Steps</a:t>
            </a:r>
            <a:endParaRPr lang="en-US" sz="1300" dirty="0"/>
          </a:p>
        </p:txBody>
      </p:sp>
      <p:pic>
        <p:nvPicPr>
          <p:cNvPr id="27" name="Image 14" descr="https://djgurnpwsdoqjscwqbsj.supabase.co/storage/v1/object/public/presentation-templates-data/section16_Button%20Arrow.png">    </p:cNvPr>
          <p:cNvPicPr>
            <a:picLocks noChangeAspect="1"/>
          </p:cNvPicPr>
          <p:nvPr/>
        </p:nvPicPr>
        <p:blipFill>
          <a:blip r:embed="rId16"/>
          <a:stretch>
            <a:fillRect/>
          </a:stretch>
        </p:blipFill>
        <p:spPr>
          <a:xfrm>
            <a:off x="4069080" y="2597468"/>
            <a:ext cx="274320" cy="257175"/>
          </a:xfrm>
          <a:prstGeom prst="rect">
            <a:avLst/>
          </a:prstGeom>
        </p:spPr>
      </p:pic>
      <p:pic>
        <p:nvPicPr>
          <p:cNvPr id="28" name="Image 15" descr="https://djgurnpwsdoqjscwqbsj.supabase.co/storage/v1/object/public/presentation-templates-data/section16_tableOfCont_box.png">    </p:cNvPr>
          <p:cNvPicPr>
            <a:picLocks noChangeAspect="1"/>
          </p:cNvPicPr>
          <p:nvPr/>
        </p:nvPicPr>
        <p:blipFill>
          <a:blip r:embed="rId17"/>
          <a:stretch>
            <a:fillRect/>
          </a:stretch>
        </p:blipFill>
        <p:spPr>
          <a:xfrm>
            <a:off x="4480560" y="2468880"/>
            <a:ext cx="4206240" cy="514350"/>
          </a:xfrm>
          <a:prstGeom prst="rect">
            <a:avLst/>
          </a:prstGeom>
        </p:spPr>
      </p:pic>
      <p:pic>
        <p:nvPicPr>
          <p:cNvPr id="29" name="Image 16" descr="https://djgurnpwsdoqjscwqbsj.supabase.co/storage/v1/object/public/presentation-templates-data/section16_no_box.png">    </p:cNvPr>
          <p:cNvPicPr>
            <a:picLocks noChangeAspect="1"/>
          </p:cNvPicPr>
          <p:nvPr/>
        </p:nvPicPr>
        <p:blipFill>
          <a:blip r:embed="rId18"/>
          <a:stretch>
            <a:fillRect/>
          </a:stretch>
        </p:blipFill>
        <p:spPr>
          <a:xfrm>
            <a:off x="4572000" y="2520315"/>
            <a:ext cx="411480" cy="411480"/>
          </a:xfrm>
          <a:prstGeom prst="rect">
            <a:avLst/>
          </a:prstGeom>
        </p:spPr>
      </p:pic>
      <p:sp>
        <p:nvSpPr>
          <p:cNvPr id="30" name="Text 11"/>
          <p:cNvSpPr/>
          <p:nvPr/>
        </p:nvSpPr>
        <p:spPr>
          <a:xfrm>
            <a:off x="4572000" y="257175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06</a:t>
            </a:r>
            <a:endParaRPr lang="en-US" sz="1300" dirty="0"/>
          </a:p>
        </p:txBody>
      </p:sp>
      <p:sp>
        <p:nvSpPr>
          <p:cNvPr id="31" name="Text 12"/>
          <p:cNvSpPr/>
          <p:nvPr/>
        </p:nvSpPr>
        <p:spPr>
          <a:xfrm>
            <a:off x="5029200" y="252031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Model Selection Process in ML</a:t>
            </a:r>
            <a:endParaRPr lang="en-US" sz="1300" dirty="0"/>
          </a:p>
        </p:txBody>
      </p:sp>
      <p:pic>
        <p:nvPicPr>
          <p:cNvPr id="32" name="Image 17" descr="https://djgurnpwsdoqjscwqbsj.supabase.co/storage/v1/object/public/presentation-templates-data/section16_Button%20Arrow.png">    </p:cNvPr>
          <p:cNvPicPr>
            <a:picLocks noChangeAspect="1"/>
          </p:cNvPicPr>
          <p:nvPr/>
        </p:nvPicPr>
        <p:blipFill>
          <a:blip r:embed="rId19"/>
          <a:stretch>
            <a:fillRect/>
          </a:stretch>
        </p:blipFill>
        <p:spPr>
          <a:xfrm>
            <a:off x="8366760" y="2597468"/>
            <a:ext cx="274320" cy="257175"/>
          </a:xfrm>
          <a:prstGeom prst="rect">
            <a:avLst/>
          </a:prstGeom>
        </p:spPr>
      </p:pic>
      <p:pic>
        <p:nvPicPr>
          <p:cNvPr id="33" name="Image 18" descr="https://djgurnpwsdoqjscwqbsj.supabase.co/storage/v1/object/public/presentation-templates-data/section16_tableOfCont_box.png">    </p:cNvPr>
          <p:cNvPicPr>
            <a:picLocks noChangeAspect="1"/>
          </p:cNvPicPr>
          <p:nvPr/>
        </p:nvPicPr>
        <p:blipFill>
          <a:blip r:embed="rId20"/>
          <a:stretch>
            <a:fillRect/>
          </a:stretch>
        </p:blipFill>
        <p:spPr>
          <a:xfrm>
            <a:off x="182880" y="3188970"/>
            <a:ext cx="4206240" cy="514350"/>
          </a:xfrm>
          <a:prstGeom prst="rect">
            <a:avLst/>
          </a:prstGeom>
        </p:spPr>
      </p:pic>
      <p:pic>
        <p:nvPicPr>
          <p:cNvPr id="34" name="Image 19" descr="https://djgurnpwsdoqjscwqbsj.supabase.co/storage/v1/object/public/presentation-templates-data/section16_no_box.png">    </p:cNvPr>
          <p:cNvPicPr>
            <a:picLocks noChangeAspect="1"/>
          </p:cNvPicPr>
          <p:nvPr/>
        </p:nvPicPr>
        <p:blipFill>
          <a:blip r:embed="rId21"/>
          <a:stretch>
            <a:fillRect/>
          </a:stretch>
        </p:blipFill>
        <p:spPr>
          <a:xfrm>
            <a:off x="274320" y="3240405"/>
            <a:ext cx="411480" cy="411480"/>
          </a:xfrm>
          <a:prstGeom prst="rect">
            <a:avLst/>
          </a:prstGeom>
        </p:spPr>
      </p:pic>
      <p:sp>
        <p:nvSpPr>
          <p:cNvPr id="35" name="Text 13"/>
          <p:cNvSpPr/>
          <p:nvPr/>
        </p:nvSpPr>
        <p:spPr>
          <a:xfrm>
            <a:off x="274320" y="329184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07</a:t>
            </a:r>
            <a:endParaRPr lang="en-US" sz="1300" dirty="0"/>
          </a:p>
        </p:txBody>
      </p:sp>
      <p:sp>
        <p:nvSpPr>
          <p:cNvPr id="36" name="Text 14"/>
          <p:cNvSpPr/>
          <p:nvPr/>
        </p:nvSpPr>
        <p:spPr>
          <a:xfrm>
            <a:off x="731520" y="324040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Evaluating Model Performance</a:t>
            </a:r>
            <a:endParaRPr lang="en-US" sz="1300" dirty="0"/>
          </a:p>
        </p:txBody>
      </p:sp>
      <p:pic>
        <p:nvPicPr>
          <p:cNvPr id="37" name="Image 20" descr="https://djgurnpwsdoqjscwqbsj.supabase.co/storage/v1/object/public/presentation-templates-data/section16_Button%20Arrow.png">    </p:cNvPr>
          <p:cNvPicPr>
            <a:picLocks noChangeAspect="1"/>
          </p:cNvPicPr>
          <p:nvPr/>
        </p:nvPicPr>
        <p:blipFill>
          <a:blip r:embed="rId22"/>
          <a:stretch>
            <a:fillRect/>
          </a:stretch>
        </p:blipFill>
        <p:spPr>
          <a:xfrm>
            <a:off x="4069080" y="3317558"/>
            <a:ext cx="274320" cy="257175"/>
          </a:xfrm>
          <a:prstGeom prst="rect">
            <a:avLst/>
          </a:prstGeom>
        </p:spPr>
      </p:pic>
      <p:pic>
        <p:nvPicPr>
          <p:cNvPr id="38" name="Image 21" descr="https://djgurnpwsdoqjscwqbsj.supabase.co/storage/v1/object/public/presentation-templates-data/section16_tableOfCont_box.png">    </p:cNvPr>
          <p:cNvPicPr>
            <a:picLocks noChangeAspect="1"/>
          </p:cNvPicPr>
          <p:nvPr/>
        </p:nvPicPr>
        <p:blipFill>
          <a:blip r:embed="rId23"/>
          <a:stretch>
            <a:fillRect/>
          </a:stretch>
        </p:blipFill>
        <p:spPr>
          <a:xfrm>
            <a:off x="4480560" y="3188970"/>
            <a:ext cx="4206240" cy="514350"/>
          </a:xfrm>
          <a:prstGeom prst="rect">
            <a:avLst/>
          </a:prstGeom>
        </p:spPr>
      </p:pic>
      <p:pic>
        <p:nvPicPr>
          <p:cNvPr id="39" name="Image 22" descr="https://djgurnpwsdoqjscwqbsj.supabase.co/storage/v1/object/public/presentation-templates-data/section16_no_box.png">    </p:cNvPr>
          <p:cNvPicPr>
            <a:picLocks noChangeAspect="1"/>
          </p:cNvPicPr>
          <p:nvPr/>
        </p:nvPicPr>
        <p:blipFill>
          <a:blip r:embed="rId24"/>
          <a:stretch>
            <a:fillRect/>
          </a:stretch>
        </p:blipFill>
        <p:spPr>
          <a:xfrm>
            <a:off x="4572000" y="3240405"/>
            <a:ext cx="411480" cy="411480"/>
          </a:xfrm>
          <a:prstGeom prst="rect">
            <a:avLst/>
          </a:prstGeom>
        </p:spPr>
      </p:pic>
      <p:sp>
        <p:nvSpPr>
          <p:cNvPr id="40" name="Text 15"/>
          <p:cNvSpPr/>
          <p:nvPr/>
        </p:nvSpPr>
        <p:spPr>
          <a:xfrm>
            <a:off x="4572000" y="329184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08</a:t>
            </a:r>
            <a:endParaRPr lang="en-US" sz="1300" dirty="0"/>
          </a:p>
        </p:txBody>
      </p:sp>
      <p:sp>
        <p:nvSpPr>
          <p:cNvPr id="41" name="Text 16"/>
          <p:cNvSpPr/>
          <p:nvPr/>
        </p:nvSpPr>
        <p:spPr>
          <a:xfrm>
            <a:off x="5029200" y="324040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Visualizing Stock Predictions</a:t>
            </a:r>
            <a:endParaRPr lang="en-US" sz="1300" dirty="0"/>
          </a:p>
        </p:txBody>
      </p:sp>
      <p:pic>
        <p:nvPicPr>
          <p:cNvPr id="42" name="Image 23" descr="https://djgurnpwsdoqjscwqbsj.supabase.co/storage/v1/object/public/presentation-templates-data/section16_Button%20Arrow.png">    </p:cNvPr>
          <p:cNvPicPr>
            <a:picLocks noChangeAspect="1"/>
          </p:cNvPicPr>
          <p:nvPr/>
        </p:nvPicPr>
        <p:blipFill>
          <a:blip r:embed="rId25"/>
          <a:stretch>
            <a:fillRect/>
          </a:stretch>
        </p:blipFill>
        <p:spPr>
          <a:xfrm>
            <a:off x="8366760" y="3317558"/>
            <a:ext cx="274320" cy="2571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360045"/>
            <a:ext cx="8229600" cy="457200"/>
          </a:xfrm>
          <a:prstGeom prst="rect">
            <a:avLst/>
          </a:prstGeom>
          <a:noFill/>
          <a:ln/>
        </p:spPr>
        <p:txBody>
          <a:bodyPr wrap="square" rtlCol="0" anchor="b"/>
          <a:lstStyle/>
          <a:p>
            <a:pPr indent="0" marL="0">
              <a:lnSpc>
                <a:spcPts val="3500"/>
              </a:lnSpc>
              <a:buNone/>
            </a:pPr>
            <a:r>
              <a:rPr lang="en-US" sz="3000" b="1" dirty="0">
                <a:solidFill>
                  <a:srgbClr val="000000"/>
                </a:solidFill>
                <a:latin typeface="Plus Jakarta Sans" pitchFamily="34" charset="0"/>
                <a:ea typeface="Plus Jakarta Sans" pitchFamily="34" charset="-122"/>
                <a:cs typeface="Plus Jakarta Sans" pitchFamily="34" charset="-120"/>
              </a:rPr>
              <a:t>Table of content</a:t>
            </a:r>
            <a:endParaRPr lang="en-US" sz="3000" dirty="0"/>
          </a:p>
        </p:txBody>
      </p:sp>
      <p:pic>
        <p:nvPicPr>
          <p:cNvPr id="3" name="Image 0" descr="https://djgurnpwsdoqjscwqbsj.supabase.co/storage/v1/object/public/presentation-templates-data/section16_tableOfCont_box.png">    </p:cNvPr>
          <p:cNvPicPr>
            <a:picLocks noChangeAspect="1"/>
          </p:cNvPicPr>
          <p:nvPr/>
        </p:nvPicPr>
        <p:blipFill>
          <a:blip r:embed="rId2"/>
          <a:stretch>
            <a:fillRect/>
          </a:stretch>
        </p:blipFill>
        <p:spPr>
          <a:xfrm>
            <a:off x="182880" y="1028700"/>
            <a:ext cx="4206240" cy="514350"/>
          </a:xfrm>
          <a:prstGeom prst="rect">
            <a:avLst/>
          </a:prstGeom>
        </p:spPr>
      </p:pic>
      <p:pic>
        <p:nvPicPr>
          <p:cNvPr id="4" name="Image 1" descr="https://djgurnpwsdoqjscwqbsj.supabase.co/storage/v1/object/public/presentation-templates-data/section16_no_box.png">    </p:cNvPr>
          <p:cNvPicPr>
            <a:picLocks noChangeAspect="1"/>
          </p:cNvPicPr>
          <p:nvPr/>
        </p:nvPicPr>
        <p:blipFill>
          <a:blip r:embed="rId3"/>
          <a:stretch>
            <a:fillRect/>
          </a:stretch>
        </p:blipFill>
        <p:spPr>
          <a:xfrm>
            <a:off x="274320" y="1080135"/>
            <a:ext cx="411480" cy="411480"/>
          </a:xfrm>
          <a:prstGeom prst="rect">
            <a:avLst/>
          </a:prstGeom>
        </p:spPr>
      </p:pic>
      <p:sp>
        <p:nvSpPr>
          <p:cNvPr id="5" name="Text 1"/>
          <p:cNvSpPr/>
          <p:nvPr/>
        </p:nvSpPr>
        <p:spPr>
          <a:xfrm>
            <a:off x="27432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09</a:t>
            </a:r>
            <a:endParaRPr lang="en-US" sz="1300" dirty="0"/>
          </a:p>
        </p:txBody>
      </p:sp>
      <p:sp>
        <p:nvSpPr>
          <p:cNvPr id="6" name="Text 2"/>
          <p:cNvSpPr/>
          <p:nvPr/>
        </p:nvSpPr>
        <p:spPr>
          <a:xfrm>
            <a:off x="73152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Challenges in Stock Market Predictions</a:t>
            </a:r>
            <a:endParaRPr lang="en-US" sz="1300" dirty="0"/>
          </a:p>
        </p:txBody>
      </p:sp>
      <p:pic>
        <p:nvPicPr>
          <p:cNvPr id="7" name="Image 2" descr="https://djgurnpwsdoqjscwqbsj.supabase.co/storage/v1/object/public/presentation-templates-data/section16_Button%20Arrow.png">    </p:cNvPr>
          <p:cNvPicPr>
            <a:picLocks noChangeAspect="1"/>
          </p:cNvPicPr>
          <p:nvPr/>
        </p:nvPicPr>
        <p:blipFill>
          <a:blip r:embed="rId4"/>
          <a:stretch>
            <a:fillRect/>
          </a:stretch>
        </p:blipFill>
        <p:spPr>
          <a:xfrm>
            <a:off x="4069080" y="1157288"/>
            <a:ext cx="274320" cy="257175"/>
          </a:xfrm>
          <a:prstGeom prst="rect">
            <a:avLst/>
          </a:prstGeom>
        </p:spPr>
      </p:pic>
      <p:pic>
        <p:nvPicPr>
          <p:cNvPr id="8" name="Image 3" descr="https://djgurnpwsdoqjscwqbsj.supabase.co/storage/v1/object/public/presentation-templates-data/section16_tableOfCont_box.png">    </p:cNvPr>
          <p:cNvPicPr>
            <a:picLocks noChangeAspect="1"/>
          </p:cNvPicPr>
          <p:nvPr/>
        </p:nvPicPr>
        <p:blipFill>
          <a:blip r:embed="rId5"/>
          <a:stretch>
            <a:fillRect/>
          </a:stretch>
        </p:blipFill>
        <p:spPr>
          <a:xfrm>
            <a:off x="4480560" y="1028700"/>
            <a:ext cx="4206240" cy="514350"/>
          </a:xfrm>
          <a:prstGeom prst="rect">
            <a:avLst/>
          </a:prstGeom>
        </p:spPr>
      </p:pic>
      <p:pic>
        <p:nvPicPr>
          <p:cNvPr id="9" name="Image 4" descr="https://djgurnpwsdoqjscwqbsj.supabase.co/storage/v1/object/public/presentation-templates-data/section16_no_box.png">    </p:cNvPr>
          <p:cNvPicPr>
            <a:picLocks noChangeAspect="1"/>
          </p:cNvPicPr>
          <p:nvPr/>
        </p:nvPicPr>
        <p:blipFill>
          <a:blip r:embed="rId6"/>
          <a:stretch>
            <a:fillRect/>
          </a:stretch>
        </p:blipFill>
        <p:spPr>
          <a:xfrm>
            <a:off x="4572000" y="1080135"/>
            <a:ext cx="411480" cy="411480"/>
          </a:xfrm>
          <a:prstGeom prst="rect">
            <a:avLst/>
          </a:prstGeom>
        </p:spPr>
      </p:pic>
      <p:sp>
        <p:nvSpPr>
          <p:cNvPr id="10" name="Text 3"/>
          <p:cNvSpPr/>
          <p:nvPr/>
        </p:nvSpPr>
        <p:spPr>
          <a:xfrm>
            <a:off x="4572000" y="1131570"/>
            <a:ext cx="411480" cy="360045"/>
          </a:xfrm>
          <a:prstGeom prst="rect">
            <a:avLst/>
          </a:prstGeom>
          <a:noFill/>
          <a:ln/>
        </p:spPr>
        <p:txBody>
          <a:bodyPr wrap="square" rtlCol="0" anchor="ctr"/>
          <a:lstStyle/>
          <a:p>
            <a:pPr algn="ctr" indent="0" marL="0">
              <a:buNone/>
            </a:pPr>
            <a:r>
              <a:rPr lang="en-US" sz="1300" b="1" dirty="0">
                <a:solidFill>
                  <a:srgbClr val="FFFFFF"/>
                </a:solidFill>
                <a:latin typeface="Plus Jakarta Sans" pitchFamily="34" charset="0"/>
                <a:ea typeface="Plus Jakarta Sans" pitchFamily="34" charset="-122"/>
                <a:cs typeface="Plus Jakarta Sans" pitchFamily="34" charset="-120"/>
              </a:rPr>
              <a:t>10</a:t>
            </a:r>
            <a:endParaRPr lang="en-US" sz="1300" dirty="0"/>
          </a:p>
        </p:txBody>
      </p:sp>
      <p:sp>
        <p:nvSpPr>
          <p:cNvPr id="11" name="Text 4"/>
          <p:cNvSpPr/>
          <p:nvPr/>
        </p:nvSpPr>
        <p:spPr>
          <a:xfrm>
            <a:off x="5029200" y="1080135"/>
            <a:ext cx="3017520" cy="411480"/>
          </a:xfrm>
          <a:prstGeom prst="rect">
            <a:avLst/>
          </a:prstGeom>
          <a:noFill/>
          <a:ln/>
        </p:spPr>
        <p:txBody>
          <a:bodyPr wrap="square" rtlCol="0" anchor="ctr"/>
          <a:lstStyle/>
          <a:p>
            <a:pPr algn="l" indent="0" marL="0">
              <a:buNone/>
            </a:pPr>
            <a:r>
              <a:rPr lang="en-US" sz="1300" b="1" dirty="0">
                <a:solidFill>
                  <a:srgbClr val="000000"/>
                </a:solidFill>
                <a:latin typeface="Plus Jakarta Sans" pitchFamily="34" charset="0"/>
                <a:ea typeface="Plus Jakarta Sans" pitchFamily="34" charset="-122"/>
                <a:cs typeface="Plus Jakarta Sans" pitchFamily="34" charset="-120"/>
              </a:rPr>
              <a:t>Future of Stock Market Predictions</a:t>
            </a:r>
            <a:endParaRPr lang="en-US" sz="1300" dirty="0"/>
          </a:p>
        </p:txBody>
      </p:sp>
      <p:pic>
        <p:nvPicPr>
          <p:cNvPr id="12" name="Image 5" descr="https://djgurnpwsdoqjscwqbsj.supabase.co/storage/v1/object/public/presentation-templates-data/section16_Button%20Arrow.png">    </p:cNvPr>
          <p:cNvPicPr>
            <a:picLocks noChangeAspect="1"/>
          </p:cNvPicPr>
          <p:nvPr/>
        </p:nvPicPr>
        <p:blipFill>
          <a:blip r:embed="rId7"/>
          <a:stretch>
            <a:fillRect/>
          </a:stretch>
        </p:blipFill>
        <p:spPr>
          <a:xfrm>
            <a:off x="8366760" y="1157288"/>
            <a:ext cx="274320" cy="2571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257175"/>
            <a:ext cx="5943600" cy="914400"/>
          </a:xfrm>
          <a:prstGeom prst="rect">
            <a:avLst/>
          </a:prstGeom>
          <a:noFill/>
          <a:ln/>
        </p:spPr>
        <p:txBody>
          <a:bodyPr wrap="square" rtlCol="0" anchor="ctr"/>
          <a:lstStyle/>
          <a:p>
            <a:pPr algn="l" indent="0" marL="0">
              <a:buNone/>
            </a:pPr>
            <a:r>
              <a:rPr lang="en-US" sz="3000" b="1" dirty="0">
                <a:solidFill>
                  <a:srgbClr val="000000"/>
                </a:solidFill>
                <a:latin typeface="Plus Jakarta Sans" pitchFamily="34" charset="0"/>
                <a:ea typeface="Plus Jakarta Sans" pitchFamily="34" charset="-122"/>
                <a:cs typeface="Plus Jakarta Sans" pitchFamily="34" charset="-120"/>
              </a:rPr>
              <a:t>Stock Market Predictions Unveiled</a:t>
            </a:r>
            <a:endParaRPr lang="en-US" sz="3000" dirty="0"/>
          </a:p>
        </p:txBody>
      </p:sp>
      <p:pic>
        <p:nvPicPr>
          <p:cNvPr id="3" name="Image 0" descr="https://djgurnpwsdoqjscwqbsj.supabase.co/storage/v1/object/public/presentation-templates-data/section16_slide3_box.png">    </p:cNvPr>
          <p:cNvPicPr>
            <a:picLocks noChangeAspect="1"/>
          </p:cNvPicPr>
          <p:nvPr/>
        </p:nvPicPr>
        <p:blipFill>
          <a:blip r:embed="rId2"/>
          <a:stretch>
            <a:fillRect/>
          </a:stretch>
        </p:blipFill>
        <p:spPr>
          <a:xfrm>
            <a:off x="457200" y="1183005"/>
            <a:ext cx="5486400" cy="617220"/>
          </a:xfrm>
          <a:prstGeom prst="rect">
            <a:avLst/>
          </a:prstGeom>
        </p:spPr>
      </p:pic>
      <p:sp>
        <p:nvSpPr>
          <p:cNvPr id="4" name="Text 1"/>
          <p:cNvSpPr/>
          <p:nvPr/>
        </p:nvSpPr>
        <p:spPr>
          <a:xfrm>
            <a:off x="640080" y="102870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Understanding stock market predictions is crucial for investors aiming to maximize returns and manage risks effectively.</a:t>
            </a:r>
            <a:endParaRPr lang="en-US" sz="1000" dirty="0"/>
          </a:p>
        </p:txBody>
      </p:sp>
      <p:pic>
        <p:nvPicPr>
          <p:cNvPr id="5" name="Image 1" descr="https://djgurnpwsdoqjscwqbsj.supabase.co/storage/v1/object/public/presentation-templates-data/section16_slide3_box.png">    </p:cNvPr>
          <p:cNvPicPr>
            <a:picLocks noChangeAspect="1"/>
          </p:cNvPicPr>
          <p:nvPr/>
        </p:nvPicPr>
        <p:blipFill>
          <a:blip r:embed="rId3"/>
          <a:stretch>
            <a:fillRect/>
          </a:stretch>
        </p:blipFill>
        <p:spPr>
          <a:xfrm>
            <a:off x="457200" y="1954530"/>
            <a:ext cx="5486400" cy="617220"/>
          </a:xfrm>
          <a:prstGeom prst="rect">
            <a:avLst/>
          </a:prstGeom>
        </p:spPr>
      </p:pic>
      <p:sp>
        <p:nvSpPr>
          <p:cNvPr id="6" name="Text 2"/>
          <p:cNvSpPr/>
          <p:nvPr/>
        </p:nvSpPr>
        <p:spPr>
          <a:xfrm>
            <a:off x="640080" y="1800225"/>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Forecasting stock prices involves analyzing various factors such as economic indicators, market trends, and historical data.</a:t>
            </a:r>
            <a:endParaRPr lang="en-US" sz="1000" dirty="0"/>
          </a:p>
        </p:txBody>
      </p:sp>
      <p:pic>
        <p:nvPicPr>
          <p:cNvPr id="7" name="Image 2" descr="https://djgurnpwsdoqjscwqbsj.supabase.co/storage/v1/object/public/presentation-templates-data/section16_slide3_box.png">    </p:cNvPr>
          <p:cNvPicPr>
            <a:picLocks noChangeAspect="1"/>
          </p:cNvPicPr>
          <p:nvPr/>
        </p:nvPicPr>
        <p:blipFill>
          <a:blip r:embed="rId4"/>
          <a:stretch>
            <a:fillRect/>
          </a:stretch>
        </p:blipFill>
        <p:spPr>
          <a:xfrm>
            <a:off x="457200" y="2726055"/>
            <a:ext cx="5486400" cy="617220"/>
          </a:xfrm>
          <a:prstGeom prst="rect">
            <a:avLst/>
          </a:prstGeom>
        </p:spPr>
      </p:pic>
      <p:sp>
        <p:nvSpPr>
          <p:cNvPr id="8" name="Text 3"/>
          <p:cNvSpPr/>
          <p:nvPr/>
        </p:nvSpPr>
        <p:spPr>
          <a:xfrm>
            <a:off x="640080" y="257175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Complexities arise from market volatility, investor sentiment, and geopolitical events that affect stock prices unpredictably.</a:t>
            </a:r>
            <a:endParaRPr lang="en-US" sz="1000" dirty="0"/>
          </a:p>
        </p:txBody>
      </p:sp>
      <p:pic>
        <p:nvPicPr>
          <p:cNvPr id="9" name="Image 3" descr="https://djgurnpwsdoqjscwqbsj.supabase.co/storage/v1/object/public/presentation-templates-data/section16_slide3_box.png">    </p:cNvPr>
          <p:cNvPicPr>
            <a:picLocks noChangeAspect="1"/>
          </p:cNvPicPr>
          <p:nvPr/>
        </p:nvPicPr>
        <p:blipFill>
          <a:blip r:embed="rId5"/>
          <a:stretch>
            <a:fillRect/>
          </a:stretch>
        </p:blipFill>
        <p:spPr>
          <a:xfrm>
            <a:off x="457200" y="3497580"/>
            <a:ext cx="5486400" cy="617220"/>
          </a:xfrm>
          <a:prstGeom prst="rect">
            <a:avLst/>
          </a:prstGeom>
        </p:spPr>
      </p:pic>
      <p:sp>
        <p:nvSpPr>
          <p:cNvPr id="10" name="Text 4"/>
          <p:cNvSpPr/>
          <p:nvPr/>
        </p:nvSpPr>
        <p:spPr>
          <a:xfrm>
            <a:off x="640080" y="3343275"/>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Utilizing tools like technical analysis and fundamental analysis can help in making informed predictions about stock movements.</a:t>
            </a:r>
            <a:endParaRPr lang="en-US" sz="1000" dirty="0"/>
          </a:p>
        </p:txBody>
      </p:sp>
      <p:pic>
        <p:nvPicPr>
          <p:cNvPr id="11" name="Image 4" descr="https://images.pexels.com/photos/5583964/pexels-photo-5583964.jpeg?auto=compress&amp;cs=tinysrgb&amp;fit=crop&amp;h=1200&amp;w=800">    </p:cNvPr>
          <p:cNvPicPr>
            <a:picLocks noChangeAspect="1"/>
          </p:cNvPicPr>
          <p:nvPr/>
        </p:nvPicPr>
        <p:blipFill>
          <a:blip r:embed="rId6"/>
          <a:stretch>
            <a:fillRect/>
          </a:stretch>
        </p:blipFill>
        <p:spPr>
          <a:xfrm>
            <a:off x="6583680" y="1285875"/>
            <a:ext cx="2286000" cy="3086100"/>
          </a:xfrm>
          <a:prstGeom prst="rect">
            <a:avLst/>
          </a:prstGeom>
        </p:spPr>
      </p:pic>
      <p:sp>
        <p:nvSpPr>
          <p:cNvPr id="12" name="Text 5"/>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7"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57200" y="257175"/>
            <a:ext cx="5943600" cy="914400"/>
          </a:xfrm>
          <a:prstGeom prst="rect">
            <a:avLst/>
          </a:prstGeom>
          <a:noFill/>
          <a:ln/>
        </p:spPr>
        <p:txBody>
          <a:bodyPr wrap="square" rtlCol="0" anchor="ctr"/>
          <a:lstStyle/>
          <a:p>
            <a:pPr algn="l" indent="0" marL="0">
              <a:buNone/>
            </a:pPr>
            <a:r>
              <a:rPr lang="en-US" sz="3000" b="1" dirty="0">
                <a:solidFill>
                  <a:srgbClr val="000000"/>
                </a:solidFill>
                <a:latin typeface="Plus Jakarta Sans" pitchFamily="34" charset="0"/>
                <a:ea typeface="Plus Jakarta Sans" pitchFamily="34" charset="-122"/>
                <a:cs typeface="Plus Jakarta Sans" pitchFamily="34" charset="-120"/>
              </a:rPr>
              <a:t>Stock Market Predictions Unveiled</a:t>
            </a:r>
            <a:endParaRPr lang="en-US" sz="3000" dirty="0"/>
          </a:p>
        </p:txBody>
      </p:sp>
      <p:pic>
        <p:nvPicPr>
          <p:cNvPr id="3" name="Image 0" descr="https://djgurnpwsdoqjscwqbsj.supabase.co/storage/v1/object/public/presentation-templates-data/section16_slide3_box.png">    </p:cNvPr>
          <p:cNvPicPr>
            <a:picLocks noChangeAspect="1"/>
          </p:cNvPicPr>
          <p:nvPr/>
        </p:nvPicPr>
        <p:blipFill>
          <a:blip r:embed="rId2"/>
          <a:stretch>
            <a:fillRect/>
          </a:stretch>
        </p:blipFill>
        <p:spPr>
          <a:xfrm>
            <a:off x="457200" y="1183005"/>
            <a:ext cx="5486400" cy="617220"/>
          </a:xfrm>
          <a:prstGeom prst="rect">
            <a:avLst/>
          </a:prstGeom>
        </p:spPr>
      </p:pic>
      <p:sp>
        <p:nvSpPr>
          <p:cNvPr id="4" name="Text 1"/>
          <p:cNvSpPr/>
          <p:nvPr/>
        </p:nvSpPr>
        <p:spPr>
          <a:xfrm>
            <a:off x="640080" y="1028700"/>
            <a:ext cx="5029200" cy="914400"/>
          </a:xfrm>
          <a:prstGeom prst="rect">
            <a:avLst/>
          </a:prstGeom>
          <a:noFill/>
          <a:ln/>
        </p:spPr>
        <p:txBody>
          <a:bodyPr wrap="square" rtlCol="0" anchor="ctr"/>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Predictive models also leverage machine learning techniques to enhance accuracy in stock forecasting tasks.</a:t>
            </a:r>
            <a:endParaRPr lang="en-US" sz="1000" dirty="0"/>
          </a:p>
        </p:txBody>
      </p:sp>
      <p:pic>
        <p:nvPicPr>
          <p:cNvPr id="5" name="Image 1" descr="https://images.pexels.com/photos/5583964/pexels-photo-5583964.jpeg?auto=compress&amp;cs=tinysrgb&amp;fit=crop&amp;h=1200&amp;w=800">    </p:cNvPr>
          <p:cNvPicPr>
            <a:picLocks noChangeAspect="1"/>
          </p:cNvPicPr>
          <p:nvPr/>
        </p:nvPicPr>
        <p:blipFill>
          <a:blip r:embed="rId3"/>
          <a:stretch>
            <a:fillRect/>
          </a:stretch>
        </p:blipFill>
        <p:spPr>
          <a:xfrm>
            <a:off x="6583680" y="1285875"/>
            <a:ext cx="2286000" cy="3086100"/>
          </a:xfrm>
          <a:prstGeom prst="rect">
            <a:avLst/>
          </a:prstGeom>
        </p:spPr>
      </p:pic>
      <p:sp>
        <p:nvSpPr>
          <p:cNvPr id="6" name="Text 2"/>
          <p:cNvSpPr/>
          <p:nvPr/>
        </p:nvSpPr>
        <p:spPr>
          <a:xfrm>
            <a:off x="6858000" y="3343275"/>
            <a:ext cx="1828800" cy="457200"/>
          </a:xfrm>
          <a:prstGeom prst="rect">
            <a:avLst/>
          </a:prstGeom>
          <a:noFill/>
          <a:ln/>
        </p:spPr>
        <p:txBody>
          <a:bodyPr wrap="square" rtlCol="0" anchor="ctr"/>
          <a:lstStyle/>
          <a:p>
            <a:pPr indent="0" marL="0">
              <a:buNone/>
            </a:pPr>
            <a:r>
              <a:rPr lang="en-US" sz="800" u="sng" dirty="0">
                <a:solidFill>
                  <a:srgbClr val="FFFFFF"/>
                </a:solidFill>
                <a:hlinkClick r:id="rId4" invalidUrl="" action="" tgtFrame="" tooltip="Pexel" history="1" highlightClick="0" endSnd="0">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Understanding Machine Learning</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1956</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Birth of ML</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The term 'Machine Learning' was coined at the Dartmouth Conference in 1956, marking the beginning of a new field in computer science. Researchers gathered to explore the concept of machines that can learn from data, laying the groundwork for future developments.</a:t>
            </a:r>
            <a:endParaRPr lang="en-US" sz="1000" dirty="0"/>
          </a:p>
        </p:txBody>
      </p:sp>
      <p:sp>
        <p:nvSpPr>
          <p:cNvPr id="9" name="Shape 6"/>
          <p:cNvSpPr/>
          <p:nvPr/>
        </p:nvSpPr>
        <p:spPr>
          <a:xfrm>
            <a:off x="530352" y="2160270"/>
            <a:ext cx="82296" cy="82296"/>
          </a:xfrm>
          <a:prstGeom prst="ellipse">
            <a:avLst/>
          </a:prstGeom>
          <a:solidFill>
            <a:srgbClr val="FFFFFF"/>
          </a:solidFill>
          <a:ln w="12700">
            <a:solidFill>
              <a:srgbClr val="000000"/>
            </a:solidFill>
            <a:prstDash val="solid"/>
          </a:ln>
        </p:spPr>
      </p:sp>
      <p:pic>
        <p:nvPicPr>
          <p:cNvPr id="10" name="Image 1" descr="https://djgurnpwsdoqjscwqbsj.supabase.co/storage/v1/object/public/presentation-templates-data/section16_arrowbox.png">    </p:cNvPr>
          <p:cNvPicPr>
            <a:picLocks noChangeAspect="1"/>
          </p:cNvPicPr>
          <p:nvPr/>
        </p:nvPicPr>
        <p:blipFill>
          <a:blip r:embed="rId3"/>
          <a:stretch>
            <a:fillRect/>
          </a:stretch>
        </p:blipFill>
        <p:spPr>
          <a:xfrm>
            <a:off x="731520" y="2288858"/>
            <a:ext cx="1463040" cy="438912"/>
          </a:xfrm>
          <a:prstGeom prst="rect">
            <a:avLst/>
          </a:prstGeom>
        </p:spPr>
      </p:pic>
      <p:sp>
        <p:nvSpPr>
          <p:cNvPr id="11" name="Text 7"/>
          <p:cNvSpPr/>
          <p:nvPr/>
        </p:nvSpPr>
        <p:spPr>
          <a:xfrm>
            <a:off x="822960" y="228885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1997</a:t>
            </a:r>
            <a:endParaRPr lang="en-US" sz="1500" dirty="0"/>
          </a:p>
        </p:txBody>
      </p:sp>
      <p:sp>
        <p:nvSpPr>
          <p:cNvPr id="12" name="Text 8"/>
          <p:cNvSpPr/>
          <p:nvPr/>
        </p:nvSpPr>
        <p:spPr>
          <a:xfrm>
            <a:off x="2286000" y="222199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Deep Blue's Victory</a:t>
            </a:r>
            <a:endParaRPr lang="en-US" sz="1500" dirty="0"/>
          </a:p>
        </p:txBody>
      </p:sp>
      <p:sp>
        <p:nvSpPr>
          <p:cNvPr id="13" name="Text 9"/>
          <p:cNvSpPr/>
          <p:nvPr/>
        </p:nvSpPr>
        <p:spPr>
          <a:xfrm>
            <a:off x="4114800" y="222199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IBM's Deep Blue made history by defeating chess champion Garry Kasparov in 1997. This event showcased the power of algorithms and computation in strategic game play, positioning machine learning as a promising tool for complex problem-solving.</a:t>
            </a:r>
            <a:endParaRPr lang="en-US" sz="1000" dirty="0"/>
          </a:p>
        </p:txBody>
      </p:sp>
      <p:sp>
        <p:nvSpPr>
          <p:cNvPr id="14" name="Shape 10"/>
          <p:cNvSpPr/>
          <p:nvPr/>
        </p:nvSpPr>
        <p:spPr>
          <a:xfrm>
            <a:off x="530352" y="3034665"/>
            <a:ext cx="82296" cy="82296"/>
          </a:xfrm>
          <a:prstGeom prst="ellipse">
            <a:avLst/>
          </a:prstGeom>
          <a:solidFill>
            <a:srgbClr val="FFFFFF"/>
          </a:solidFill>
          <a:ln w="12700">
            <a:solidFill>
              <a:srgbClr val="000000"/>
            </a:solidFill>
            <a:prstDash val="solid"/>
          </a:ln>
        </p:spPr>
      </p:sp>
      <p:pic>
        <p:nvPicPr>
          <p:cNvPr id="15" name="Image 2" descr="https://djgurnpwsdoqjscwqbsj.supabase.co/storage/v1/object/public/presentation-templates-data/section16_arrowbox.png">    </p:cNvPr>
          <p:cNvPicPr>
            <a:picLocks noChangeAspect="1"/>
          </p:cNvPicPr>
          <p:nvPr/>
        </p:nvPicPr>
        <p:blipFill>
          <a:blip r:embed="rId4"/>
          <a:stretch>
            <a:fillRect/>
          </a:stretch>
        </p:blipFill>
        <p:spPr>
          <a:xfrm>
            <a:off x="731520" y="3163253"/>
            <a:ext cx="1463040" cy="438912"/>
          </a:xfrm>
          <a:prstGeom prst="rect">
            <a:avLst/>
          </a:prstGeom>
        </p:spPr>
      </p:pic>
      <p:sp>
        <p:nvSpPr>
          <p:cNvPr id="16" name="Text 11"/>
          <p:cNvSpPr/>
          <p:nvPr/>
        </p:nvSpPr>
        <p:spPr>
          <a:xfrm>
            <a:off x="822960" y="316325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2010</a:t>
            </a:r>
            <a:endParaRPr lang="en-US" sz="1500" dirty="0"/>
          </a:p>
        </p:txBody>
      </p:sp>
      <p:sp>
        <p:nvSpPr>
          <p:cNvPr id="17" name="Text 12"/>
          <p:cNvSpPr/>
          <p:nvPr/>
        </p:nvSpPr>
        <p:spPr>
          <a:xfrm>
            <a:off x="2286000" y="309638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ML in Finance</a:t>
            </a:r>
            <a:endParaRPr lang="en-US" sz="1500" dirty="0"/>
          </a:p>
        </p:txBody>
      </p:sp>
      <p:sp>
        <p:nvSpPr>
          <p:cNvPr id="18" name="Text 13"/>
          <p:cNvSpPr/>
          <p:nvPr/>
        </p:nvSpPr>
        <p:spPr>
          <a:xfrm>
            <a:off x="4114800" y="309638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The rise of big data in finance led to increased adoption of machine learning techniques around 2010. Financial institutions began utilizing ML for credit scoring, algorithmic trading, and risk management, transforming traditional practices with data-driven insights.</a:t>
            </a:r>
            <a:endParaRPr lang="en-US" sz="1000" dirty="0"/>
          </a:p>
        </p:txBody>
      </p:sp>
      <p:sp>
        <p:nvSpPr>
          <p:cNvPr id="19" name="Shape 14"/>
          <p:cNvSpPr/>
          <p:nvPr/>
        </p:nvSpPr>
        <p:spPr>
          <a:xfrm>
            <a:off x="530352" y="3909060"/>
            <a:ext cx="82296" cy="82296"/>
          </a:xfrm>
          <a:prstGeom prst="ellipse">
            <a:avLst/>
          </a:prstGeom>
          <a:solidFill>
            <a:srgbClr val="FFFFFF"/>
          </a:solidFill>
          <a:ln w="12700">
            <a:solidFill>
              <a:srgbClr val="000000"/>
            </a:solidFill>
            <a:prstDash val="solid"/>
          </a:ln>
        </p:spPr>
      </p:sp>
      <p:pic>
        <p:nvPicPr>
          <p:cNvPr id="20" name="Image 3" descr="https://djgurnpwsdoqjscwqbsj.supabase.co/storage/v1/object/public/presentation-templates-data/section16_arrowbox.png">    </p:cNvPr>
          <p:cNvPicPr>
            <a:picLocks noChangeAspect="1"/>
          </p:cNvPicPr>
          <p:nvPr/>
        </p:nvPicPr>
        <p:blipFill>
          <a:blip r:embed="rId5"/>
          <a:stretch>
            <a:fillRect/>
          </a:stretch>
        </p:blipFill>
        <p:spPr>
          <a:xfrm>
            <a:off x="731520" y="4037648"/>
            <a:ext cx="1463040" cy="438912"/>
          </a:xfrm>
          <a:prstGeom prst="rect">
            <a:avLst/>
          </a:prstGeom>
        </p:spPr>
      </p:pic>
      <p:sp>
        <p:nvSpPr>
          <p:cNvPr id="21" name="Text 15"/>
          <p:cNvSpPr/>
          <p:nvPr/>
        </p:nvSpPr>
        <p:spPr>
          <a:xfrm>
            <a:off x="822960" y="4037648"/>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2020</a:t>
            </a:r>
            <a:endParaRPr lang="en-US" sz="1500" dirty="0"/>
          </a:p>
        </p:txBody>
      </p:sp>
      <p:sp>
        <p:nvSpPr>
          <p:cNvPr id="22" name="Text 16"/>
          <p:cNvSpPr/>
          <p:nvPr/>
        </p:nvSpPr>
        <p:spPr>
          <a:xfrm>
            <a:off x="2286000" y="3970782"/>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AI in Trading</a:t>
            </a:r>
            <a:endParaRPr lang="en-US" sz="1500" dirty="0"/>
          </a:p>
        </p:txBody>
      </p:sp>
      <p:sp>
        <p:nvSpPr>
          <p:cNvPr id="23" name="Text 17"/>
          <p:cNvSpPr/>
          <p:nvPr/>
        </p:nvSpPr>
        <p:spPr>
          <a:xfrm>
            <a:off x="4114800" y="3970782"/>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By 2020, machine learning algorithms played a pivotal role in high-frequency trading and investment strategies. Firms leveraged ML to analyze vast datasets in real-time, allowing for more informed trading decisions and improved portfolio management.</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514350"/>
            <a:ext cx="8229600" cy="457200"/>
          </a:xfrm>
          <a:prstGeom prst="rect">
            <a:avLst/>
          </a:prstGeom>
          <a:noFill/>
          <a:ln/>
        </p:spPr>
        <p:txBody>
          <a:bodyPr wrap="square" rtlCol="0" anchor="b"/>
          <a:lstStyle/>
          <a:p>
            <a:pPr indent="0" marL="0">
              <a:buNone/>
            </a:pPr>
            <a:r>
              <a:rPr lang="en-US" sz="3000" b="1" dirty="0">
                <a:solidFill>
                  <a:srgbClr val="000000"/>
                </a:solidFill>
                <a:latin typeface="Plus Jakarta Sans" pitchFamily="34" charset="0"/>
                <a:ea typeface="Plus Jakarta Sans" pitchFamily="34" charset="-122"/>
                <a:cs typeface="Plus Jakarta Sans" pitchFamily="34" charset="-120"/>
              </a:rPr>
              <a:t>Understanding Machine Learning</a:t>
            </a:r>
            <a:endParaRPr lang="en-US" sz="3000" dirty="0"/>
          </a:p>
        </p:txBody>
      </p:sp>
      <p:sp>
        <p:nvSpPr>
          <p:cNvPr id="3" name="Shape 1"/>
          <p:cNvSpPr/>
          <p:nvPr/>
        </p:nvSpPr>
        <p:spPr>
          <a:xfrm>
            <a:off x="548640" y="1285875"/>
            <a:ext cx="45720" cy="3857625"/>
          </a:xfrm>
          <a:prstGeom prst="rect">
            <a:avLst/>
          </a:prstGeom>
          <a:solidFill>
            <a:srgbClr val="000000"/>
          </a:solidFill>
          <a:ln/>
        </p:spPr>
      </p:sp>
      <p:sp>
        <p:nvSpPr>
          <p:cNvPr id="4" name="Shape 2"/>
          <p:cNvSpPr/>
          <p:nvPr/>
        </p:nvSpPr>
        <p:spPr>
          <a:xfrm>
            <a:off x="530352" y="1285875"/>
            <a:ext cx="82296" cy="82296"/>
          </a:xfrm>
          <a:prstGeom prst="ellipse">
            <a:avLst/>
          </a:prstGeom>
          <a:solidFill>
            <a:srgbClr val="FFFFFF"/>
          </a:solidFill>
          <a:ln w="12700">
            <a:solidFill>
              <a:srgbClr val="000000"/>
            </a:solidFill>
            <a:prstDash val="solid"/>
          </a:ln>
        </p:spPr>
      </p:sp>
      <p:pic>
        <p:nvPicPr>
          <p:cNvPr id="5" name="Image 0" descr="https://djgurnpwsdoqjscwqbsj.supabase.co/storage/v1/object/public/presentation-templates-data/section16_arrowbox.png">    </p:cNvPr>
          <p:cNvPicPr>
            <a:picLocks noChangeAspect="1"/>
          </p:cNvPicPr>
          <p:nvPr/>
        </p:nvPicPr>
        <p:blipFill>
          <a:blip r:embed="rId2"/>
          <a:stretch>
            <a:fillRect/>
          </a:stretch>
        </p:blipFill>
        <p:spPr>
          <a:xfrm>
            <a:off x="731520" y="1414463"/>
            <a:ext cx="1463040" cy="438912"/>
          </a:xfrm>
          <a:prstGeom prst="rect">
            <a:avLst/>
          </a:prstGeom>
        </p:spPr>
      </p:pic>
      <p:sp>
        <p:nvSpPr>
          <p:cNvPr id="6" name="Text 3"/>
          <p:cNvSpPr/>
          <p:nvPr/>
        </p:nvSpPr>
        <p:spPr>
          <a:xfrm>
            <a:off x="822960" y="1414463"/>
            <a:ext cx="1463040" cy="438912"/>
          </a:xfrm>
          <a:prstGeom prst="rect">
            <a:avLst/>
          </a:prstGeom>
          <a:noFill/>
          <a:ln/>
        </p:spPr>
        <p:txBody>
          <a:bodyPr wrap="square" rtlCol="0" anchor="ctr"/>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2023</a:t>
            </a:r>
            <a:endParaRPr lang="en-US" sz="1500" dirty="0"/>
          </a:p>
        </p:txBody>
      </p:sp>
      <p:sp>
        <p:nvSpPr>
          <p:cNvPr id="7" name="Text 4"/>
          <p:cNvSpPr/>
          <p:nvPr/>
        </p:nvSpPr>
        <p:spPr>
          <a:xfrm>
            <a:off x="2286000" y="1347597"/>
            <a:ext cx="1828800" cy="365760"/>
          </a:xfrm>
          <a:prstGeom prst="rect">
            <a:avLst/>
          </a:prstGeom>
          <a:noFill/>
          <a:ln/>
        </p:spPr>
        <p:txBody>
          <a:bodyPr wrap="square" rtlCol="0" anchor="t"/>
          <a:lstStyle/>
          <a:p>
            <a:pPr algn="l" indent="0" marL="0">
              <a:buNone/>
            </a:pPr>
            <a:r>
              <a:rPr lang="en-US" sz="1500" b="1" dirty="0">
                <a:solidFill>
                  <a:srgbClr val="000000"/>
                </a:solidFill>
                <a:latin typeface="Plus Jakarta Sans" pitchFamily="34" charset="0"/>
                <a:ea typeface="Plus Jakarta Sans" pitchFamily="34" charset="-122"/>
                <a:cs typeface="Plus Jakarta Sans" pitchFamily="34" charset="-120"/>
              </a:rPr>
              <a:t>Future Trends</a:t>
            </a:r>
            <a:endParaRPr lang="en-US" sz="1500" dirty="0"/>
          </a:p>
        </p:txBody>
      </p:sp>
      <p:sp>
        <p:nvSpPr>
          <p:cNvPr id="8" name="Text 5"/>
          <p:cNvSpPr/>
          <p:nvPr/>
        </p:nvSpPr>
        <p:spPr>
          <a:xfrm>
            <a:off x="4114800" y="1347597"/>
            <a:ext cx="4846320" cy="457200"/>
          </a:xfrm>
          <a:prstGeom prst="rect">
            <a:avLst/>
          </a:prstGeom>
          <a:noFill/>
          <a:ln/>
        </p:spPr>
        <p:txBody>
          <a:bodyPr wrap="square" rtlCol="0" anchor="t"/>
          <a:lstStyle/>
          <a:p>
            <a:pPr algn="l" indent="0" marL="0">
              <a:buNone/>
            </a:pPr>
            <a:r>
              <a:rPr lang="en-US" sz="1000" dirty="0">
                <a:solidFill>
                  <a:srgbClr val="000000"/>
                </a:solidFill>
                <a:latin typeface="Plus Jakarta Sans" pitchFamily="34" charset="0"/>
                <a:ea typeface="Plus Jakarta Sans" pitchFamily="34" charset="-122"/>
                <a:cs typeface="Plus Jakarta Sans" pitchFamily="34" charset="-120"/>
              </a:rPr>
              <a:t>As of 2023, the integration of machine learning in finance continues to evolve. Emerging trends include enhanced predictive analytics, customer personalization, and the use of AI for regulatory compliance, illustrating its ongoing relevance in the financial sector.</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The Role of Python Libraries in Stock Market Prediction</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Python Libraries</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Python libraries like Pandas simplify data manipulation, allowing for efficient handling and analysis of stock data in prediction projects.</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pic>
        <p:nvPicPr>
          <p:cNvPr id="9" name="Image 3" descr="https://djgurnpwsdoqjscwqbsj.supabase.co/storage/v1/object/public/presentation-templates-data/section16_pros.png">    </p:cNvPr>
          <p:cNvPicPr>
            <a:picLocks noChangeAspect="1"/>
          </p:cNvPicPr>
          <p:nvPr/>
        </p:nvPicPr>
        <p:blipFill>
          <a:blip r:embed="rId5"/>
          <a:stretch>
            <a:fillRect/>
          </a:stretch>
        </p:blipFill>
        <p:spPr>
          <a:xfrm>
            <a:off x="274320" y="2623185"/>
            <a:ext cx="4023360" cy="771525"/>
          </a:xfrm>
          <a:prstGeom prst="rect">
            <a:avLst/>
          </a:prstGeom>
        </p:spPr>
      </p:pic>
      <p:sp>
        <p:nvSpPr>
          <p:cNvPr id="10" name="Text 4"/>
          <p:cNvSpPr/>
          <p:nvPr/>
        </p:nvSpPr>
        <p:spPr>
          <a:xfrm>
            <a:off x="64008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Libraries such as NumPy provide powerful mathematical functions that enhance computational capabilities for stock market modeling and analysis.</a:t>
            </a:r>
            <a:endParaRPr lang="en-US" sz="1000" dirty="0"/>
          </a:p>
        </p:txBody>
      </p:sp>
      <p:pic>
        <p:nvPicPr>
          <p:cNvPr id="11" name="Image 4" descr="https://djgurnpwsdoqjscwqbsj.supabase.co/storage/v1/object/public/presentation-templates-data/Checkmark.png">    </p:cNvPr>
          <p:cNvPicPr>
            <a:picLocks noChangeAspect="1"/>
          </p:cNvPicPr>
          <p:nvPr/>
        </p:nvPicPr>
        <p:blipFill>
          <a:blip r:embed="rId6"/>
          <a:stretch>
            <a:fillRect/>
          </a:stretch>
        </p:blipFill>
        <p:spPr>
          <a:xfrm>
            <a:off x="365760" y="2880360"/>
            <a:ext cx="219456" cy="205740"/>
          </a:xfrm>
          <a:prstGeom prst="rect">
            <a:avLst/>
          </a:prstGeom>
        </p:spPr>
      </p:pic>
      <p:pic>
        <p:nvPicPr>
          <p:cNvPr id="12" name="Image 5" descr="https://djgurnpwsdoqjscwqbsj.supabase.co/storage/v1/object/public/presentation-templates-data/section16_pros.png">    </p:cNvPr>
          <p:cNvPicPr>
            <a:picLocks noChangeAspect="1"/>
          </p:cNvPicPr>
          <p:nvPr/>
        </p:nvPicPr>
        <p:blipFill>
          <a:blip r:embed="rId7"/>
          <a:stretch>
            <a:fillRect/>
          </a:stretch>
        </p:blipFill>
        <p:spPr>
          <a:xfrm>
            <a:off x="274320" y="3651885"/>
            <a:ext cx="4023360" cy="771525"/>
          </a:xfrm>
          <a:prstGeom prst="rect">
            <a:avLst/>
          </a:prstGeom>
        </p:spPr>
      </p:pic>
      <p:sp>
        <p:nvSpPr>
          <p:cNvPr id="13" name="Text 5"/>
          <p:cNvSpPr/>
          <p:nvPr/>
        </p:nvSpPr>
        <p:spPr>
          <a:xfrm>
            <a:off x="64008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Scikit-learn offers robust machine learning algorithms that assist in building predictive models for stock trends and price movements.</a:t>
            </a:r>
            <a:endParaRPr lang="en-US" sz="1000" dirty="0"/>
          </a:p>
        </p:txBody>
      </p:sp>
      <p:pic>
        <p:nvPicPr>
          <p:cNvPr id="14" name="Image 6" descr="https://djgurnpwsdoqjscwqbsj.supabase.co/storage/v1/object/public/presentation-templates-data/Checkmark.png">    </p:cNvPr>
          <p:cNvPicPr>
            <a:picLocks noChangeAspect="1"/>
          </p:cNvPicPr>
          <p:nvPr/>
        </p:nvPicPr>
        <p:blipFill>
          <a:blip r:embed="rId8"/>
          <a:stretch>
            <a:fillRect/>
          </a:stretch>
        </p:blipFill>
        <p:spPr>
          <a:xfrm>
            <a:off x="365760" y="3909060"/>
            <a:ext cx="219456" cy="205740"/>
          </a:xfrm>
          <a:prstGeom prst="rect">
            <a:avLst/>
          </a:prstGeom>
        </p:spPr>
      </p:pic>
      <p:sp>
        <p:nvSpPr>
          <p:cNvPr id="15" name="Shape 6"/>
          <p:cNvSpPr/>
          <p:nvPr/>
        </p:nvSpPr>
        <p:spPr>
          <a:xfrm>
            <a:off x="4663440" y="1080135"/>
            <a:ext cx="4023360" cy="411480"/>
          </a:xfrm>
          <a:prstGeom prst="roundRect">
            <a:avLst/>
          </a:prstGeom>
          <a:solidFill>
            <a:srgbClr val="F9EFDC"/>
          </a:solidFill>
          <a:ln/>
        </p:spPr>
      </p:sp>
      <p:sp>
        <p:nvSpPr>
          <p:cNvPr id="16" name="Text 7"/>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Disadvantages of Python Libraries</a:t>
            </a:r>
            <a:endParaRPr lang="en-US" sz="2000" dirty="0"/>
          </a:p>
        </p:txBody>
      </p:sp>
      <p:pic>
        <p:nvPicPr>
          <p:cNvPr id="17" name="Image 7" descr="https://djgurnpwsdoqjscwqbsj.supabase.co/storage/v1/object/public/presentation-templates-data/thumbdown_red.png">    </p:cNvPr>
          <p:cNvPicPr>
            <a:picLocks noChangeAspect="1"/>
          </p:cNvPicPr>
          <p:nvPr/>
        </p:nvPicPr>
        <p:blipFill>
          <a:blip r:embed="rId9"/>
          <a:stretch>
            <a:fillRect/>
          </a:stretch>
        </p:blipFill>
        <p:spPr>
          <a:xfrm>
            <a:off x="8229600" y="1183005"/>
            <a:ext cx="274320" cy="257175"/>
          </a:xfrm>
          <a:prstGeom prst="rect">
            <a:avLst/>
          </a:prstGeom>
        </p:spPr>
      </p:pic>
      <p:pic>
        <p:nvPicPr>
          <p:cNvPr id="18" name="Image 8" descr="https://djgurnpwsdoqjscwqbsj.supabase.co/storage/v1/object/public/presentation-templates-data/section16_consbox.png">    </p:cNvPr>
          <p:cNvPicPr>
            <a:picLocks noChangeAspect="1"/>
          </p:cNvPicPr>
          <p:nvPr/>
        </p:nvPicPr>
        <p:blipFill>
          <a:blip r:embed="rId10"/>
          <a:stretch>
            <a:fillRect/>
          </a:stretch>
        </p:blipFill>
        <p:spPr>
          <a:xfrm>
            <a:off x="4663440" y="1594485"/>
            <a:ext cx="4023360" cy="771525"/>
          </a:xfrm>
          <a:prstGeom prst="rect">
            <a:avLst/>
          </a:prstGeom>
        </p:spPr>
      </p:pic>
      <p:sp>
        <p:nvSpPr>
          <p:cNvPr id="19" name="Text 8"/>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Python libraries may introduce dependencies that complicate the project setup and maintenance, especially for large-scale applications.</a:t>
            </a:r>
            <a:endParaRPr lang="en-US" sz="1000" dirty="0"/>
          </a:p>
        </p:txBody>
      </p:sp>
      <p:pic>
        <p:nvPicPr>
          <p:cNvPr id="20" name="Image 9" descr="https://djgurnpwsdoqjscwqbsj.supabase.co/storage/v1/object/public/presentation-templates-data/yellow%20checkmark.png">    </p:cNvPr>
          <p:cNvPicPr>
            <a:picLocks noChangeAspect="1"/>
          </p:cNvPicPr>
          <p:nvPr/>
        </p:nvPicPr>
        <p:blipFill>
          <a:blip r:embed="rId11"/>
          <a:stretch>
            <a:fillRect/>
          </a:stretch>
        </p:blipFill>
        <p:spPr>
          <a:xfrm>
            <a:off x="4754880" y="1851660"/>
            <a:ext cx="219456" cy="205740"/>
          </a:xfrm>
          <a:prstGeom prst="rect">
            <a:avLst/>
          </a:prstGeom>
        </p:spPr>
      </p:pic>
      <p:pic>
        <p:nvPicPr>
          <p:cNvPr id="21" name="Image 10" descr="https://djgurnpwsdoqjscwqbsj.supabase.co/storage/v1/object/public/presentation-templates-data/section16_consbox.png">    </p:cNvPr>
          <p:cNvPicPr>
            <a:picLocks noChangeAspect="1"/>
          </p:cNvPicPr>
          <p:nvPr/>
        </p:nvPicPr>
        <p:blipFill>
          <a:blip r:embed="rId12"/>
          <a:stretch>
            <a:fillRect/>
          </a:stretch>
        </p:blipFill>
        <p:spPr>
          <a:xfrm>
            <a:off x="4663440" y="2623185"/>
            <a:ext cx="4023360" cy="771525"/>
          </a:xfrm>
          <a:prstGeom prst="rect">
            <a:avLst/>
          </a:prstGeom>
        </p:spPr>
      </p:pic>
      <p:sp>
        <p:nvSpPr>
          <p:cNvPr id="22" name="Text 9"/>
          <p:cNvSpPr/>
          <p:nvPr/>
        </p:nvSpPr>
        <p:spPr>
          <a:xfrm>
            <a:off x="5029200" y="27003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Performance can be an issue with certain libraries, leading to slower execution times when dealing with extensive stock market datasets.</a:t>
            </a:r>
            <a:endParaRPr lang="en-US" sz="1000" dirty="0"/>
          </a:p>
        </p:txBody>
      </p:sp>
      <p:pic>
        <p:nvPicPr>
          <p:cNvPr id="23" name="Image 11" descr="https://djgurnpwsdoqjscwqbsj.supabase.co/storage/v1/object/public/presentation-templates-data/yellow%20checkmark.png">    </p:cNvPr>
          <p:cNvPicPr>
            <a:picLocks noChangeAspect="1"/>
          </p:cNvPicPr>
          <p:nvPr/>
        </p:nvPicPr>
        <p:blipFill>
          <a:blip r:embed="rId13"/>
          <a:stretch>
            <a:fillRect/>
          </a:stretch>
        </p:blipFill>
        <p:spPr>
          <a:xfrm>
            <a:off x="4754880" y="2880360"/>
            <a:ext cx="219456" cy="205740"/>
          </a:xfrm>
          <a:prstGeom prst="rect">
            <a:avLst/>
          </a:prstGeom>
        </p:spPr>
      </p:pic>
      <p:pic>
        <p:nvPicPr>
          <p:cNvPr id="24" name="Image 12" descr="https://djgurnpwsdoqjscwqbsj.supabase.co/storage/v1/object/public/presentation-templates-data/section16_consbox.png">    </p:cNvPr>
          <p:cNvPicPr>
            <a:picLocks noChangeAspect="1"/>
          </p:cNvPicPr>
          <p:nvPr/>
        </p:nvPicPr>
        <p:blipFill>
          <a:blip r:embed="rId14"/>
          <a:stretch>
            <a:fillRect/>
          </a:stretch>
        </p:blipFill>
        <p:spPr>
          <a:xfrm>
            <a:off x="4663440" y="3651885"/>
            <a:ext cx="4023360" cy="771525"/>
          </a:xfrm>
          <a:prstGeom prst="rect">
            <a:avLst/>
          </a:prstGeom>
        </p:spPr>
      </p:pic>
      <p:sp>
        <p:nvSpPr>
          <p:cNvPr id="25" name="Text 10"/>
          <p:cNvSpPr/>
          <p:nvPr/>
        </p:nvSpPr>
        <p:spPr>
          <a:xfrm>
            <a:off x="5029200" y="37290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Learning curve for some advanced libraries can be steep, requiring additional time and effort to master their functionalities and best practices.</a:t>
            </a:r>
            <a:endParaRPr lang="en-US" sz="1000" dirty="0"/>
          </a:p>
        </p:txBody>
      </p:sp>
      <p:pic>
        <p:nvPicPr>
          <p:cNvPr id="26" name="Image 13" descr="https://djgurnpwsdoqjscwqbsj.supabase.co/storage/v1/object/public/presentation-templates-data/yellow%20checkmark.png">    </p:cNvPr>
          <p:cNvPicPr>
            <a:picLocks noChangeAspect="1"/>
          </p:cNvPicPr>
          <p:nvPr/>
        </p:nvPicPr>
        <p:blipFill>
          <a:blip r:embed="rId15"/>
          <a:stretch>
            <a:fillRect/>
          </a:stretch>
        </p:blipFill>
        <p:spPr>
          <a:xfrm>
            <a:off x="4754880" y="3909060"/>
            <a:ext cx="219456" cy="2057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320" y="0"/>
            <a:ext cx="8229600" cy="914400"/>
          </a:xfrm>
          <a:prstGeom prst="rect">
            <a:avLst/>
          </a:prstGeom>
          <a:noFill/>
          <a:ln/>
        </p:spPr>
        <p:txBody>
          <a:bodyPr wrap="square" rtlCol="0" anchor="ctr"/>
          <a:lstStyle/>
          <a:p>
            <a:pPr algn="l" indent="0" marL="0">
              <a:lnSpc>
                <a:spcPts val="2700"/>
              </a:lnSpc>
              <a:buNone/>
            </a:pPr>
            <a:r>
              <a:rPr lang="en-US" sz="3000" b="1" dirty="0">
                <a:solidFill>
                  <a:srgbClr val="000000"/>
                </a:solidFill>
              </a:rPr>
              <a:t>The Role of Python Libraries in Stock Market Prediction</a:t>
            </a:r>
            <a:endParaRPr lang="en-US" sz="3000" dirty="0"/>
          </a:p>
        </p:txBody>
      </p:sp>
      <p:sp>
        <p:nvSpPr>
          <p:cNvPr id="3" name="Shape 1"/>
          <p:cNvSpPr/>
          <p:nvPr/>
        </p:nvSpPr>
        <p:spPr>
          <a:xfrm>
            <a:off x="274320" y="1080135"/>
            <a:ext cx="4023360" cy="411480"/>
          </a:xfrm>
          <a:prstGeom prst="roundRect">
            <a:avLst/>
          </a:prstGeom>
          <a:solidFill>
            <a:srgbClr val="F9EFDC"/>
          </a:solidFill>
          <a:ln/>
        </p:spPr>
      </p:sp>
      <p:sp>
        <p:nvSpPr>
          <p:cNvPr id="4" name="Text 2"/>
          <p:cNvSpPr/>
          <p:nvPr/>
        </p:nvSpPr>
        <p:spPr>
          <a:xfrm>
            <a:off x="27432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Advantages of Python Libraries</a:t>
            </a:r>
            <a:endParaRPr lang="en-US" sz="2000" dirty="0"/>
          </a:p>
        </p:txBody>
      </p:sp>
      <p:pic>
        <p:nvPicPr>
          <p:cNvPr id="5" name="Image 0" descr="https://djgurnpwsdoqjscwqbsj.supabase.co/storage/v1/object/public/presentation-templates-data/ThumbsUp_green.png">    </p:cNvPr>
          <p:cNvPicPr>
            <a:picLocks noChangeAspect="1"/>
          </p:cNvPicPr>
          <p:nvPr/>
        </p:nvPicPr>
        <p:blipFill>
          <a:blip r:embed="rId2"/>
          <a:stretch>
            <a:fillRect/>
          </a:stretch>
        </p:blipFill>
        <p:spPr>
          <a:xfrm>
            <a:off x="3840480" y="1131570"/>
            <a:ext cx="320040" cy="334328"/>
          </a:xfrm>
          <a:prstGeom prst="rect">
            <a:avLst/>
          </a:prstGeom>
        </p:spPr>
      </p:pic>
      <p:pic>
        <p:nvPicPr>
          <p:cNvPr id="6" name="Image 1" descr="https://djgurnpwsdoqjscwqbsj.supabase.co/storage/v1/object/public/presentation-templates-data/section16_pros.png">    </p:cNvPr>
          <p:cNvPicPr>
            <a:picLocks noChangeAspect="1"/>
          </p:cNvPicPr>
          <p:nvPr/>
        </p:nvPicPr>
        <p:blipFill>
          <a:blip r:embed="rId3"/>
          <a:stretch>
            <a:fillRect/>
          </a:stretch>
        </p:blipFill>
        <p:spPr>
          <a:xfrm>
            <a:off x="274320" y="1594485"/>
            <a:ext cx="4023360" cy="771525"/>
          </a:xfrm>
          <a:prstGeom prst="rect">
            <a:avLst/>
          </a:prstGeom>
        </p:spPr>
      </p:pic>
      <p:sp>
        <p:nvSpPr>
          <p:cNvPr id="7" name="Text 3"/>
          <p:cNvSpPr/>
          <p:nvPr/>
        </p:nvSpPr>
        <p:spPr>
          <a:xfrm>
            <a:off x="64008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Matplotlib and Seaborn enable data visualization, making it easier to interpret stock market data and communicate insights effectively.</a:t>
            </a:r>
            <a:endParaRPr lang="en-US" sz="1000" dirty="0"/>
          </a:p>
        </p:txBody>
      </p:sp>
      <p:pic>
        <p:nvPicPr>
          <p:cNvPr id="8" name="Image 2" descr="https://djgurnpwsdoqjscwqbsj.supabase.co/storage/v1/object/public/presentation-templates-data/Checkmark.png">    </p:cNvPr>
          <p:cNvPicPr>
            <a:picLocks noChangeAspect="1"/>
          </p:cNvPicPr>
          <p:nvPr/>
        </p:nvPicPr>
        <p:blipFill>
          <a:blip r:embed="rId4"/>
          <a:stretch>
            <a:fillRect/>
          </a:stretch>
        </p:blipFill>
        <p:spPr>
          <a:xfrm>
            <a:off x="365760" y="1851660"/>
            <a:ext cx="219456" cy="205740"/>
          </a:xfrm>
          <a:prstGeom prst="rect">
            <a:avLst/>
          </a:prstGeom>
        </p:spPr>
      </p:pic>
      <p:sp>
        <p:nvSpPr>
          <p:cNvPr id="9" name="Shape 4"/>
          <p:cNvSpPr/>
          <p:nvPr/>
        </p:nvSpPr>
        <p:spPr>
          <a:xfrm>
            <a:off x="4663440" y="1080135"/>
            <a:ext cx="4023360" cy="411480"/>
          </a:xfrm>
          <a:prstGeom prst="roundRect">
            <a:avLst/>
          </a:prstGeom>
          <a:solidFill>
            <a:srgbClr val="F9EFDC"/>
          </a:solidFill>
          <a:ln/>
        </p:spPr>
      </p:sp>
      <p:sp>
        <p:nvSpPr>
          <p:cNvPr id="10" name="Text 5"/>
          <p:cNvSpPr/>
          <p:nvPr/>
        </p:nvSpPr>
        <p:spPr>
          <a:xfrm>
            <a:off x="4663440" y="1080135"/>
            <a:ext cx="3474720" cy="411480"/>
          </a:xfrm>
          <a:prstGeom prst="rect">
            <a:avLst/>
          </a:prstGeom>
          <a:noFill/>
          <a:ln/>
        </p:spPr>
        <p:txBody>
          <a:bodyPr wrap="square" rtlCol="0" anchor="ctr"/>
          <a:lstStyle/>
          <a:p>
            <a:pPr algn="l" indent="0" marL="0">
              <a:buNone/>
            </a:pPr>
            <a:r>
              <a:rPr lang="en-US" sz="2000" b="1" dirty="0">
                <a:solidFill>
                  <a:srgbClr val="000000"/>
                </a:solidFill>
                <a:latin typeface="Plus Jakarta Sans" pitchFamily="34" charset="0"/>
                <a:ea typeface="Plus Jakarta Sans" pitchFamily="34" charset="-122"/>
                <a:cs typeface="Plus Jakarta Sans" pitchFamily="34" charset="-120"/>
              </a:rPr>
              <a:t>Disadvantages of Python Libraries</a:t>
            </a:r>
            <a:endParaRPr lang="en-US" sz="2000" dirty="0"/>
          </a:p>
        </p:txBody>
      </p:sp>
      <p:pic>
        <p:nvPicPr>
          <p:cNvPr id="11" name="Image 3" descr="https://djgurnpwsdoqjscwqbsj.supabase.co/storage/v1/object/public/presentation-templates-data/thumbdown_red.png">    </p:cNvPr>
          <p:cNvPicPr>
            <a:picLocks noChangeAspect="1"/>
          </p:cNvPicPr>
          <p:nvPr/>
        </p:nvPicPr>
        <p:blipFill>
          <a:blip r:embed="rId5"/>
          <a:stretch>
            <a:fillRect/>
          </a:stretch>
        </p:blipFill>
        <p:spPr>
          <a:xfrm>
            <a:off x="8229600" y="1183005"/>
            <a:ext cx="274320" cy="257175"/>
          </a:xfrm>
          <a:prstGeom prst="rect">
            <a:avLst/>
          </a:prstGeom>
        </p:spPr>
      </p:pic>
      <p:pic>
        <p:nvPicPr>
          <p:cNvPr id="12" name="Image 4" descr="https://djgurnpwsdoqjscwqbsj.supabase.co/storage/v1/object/public/presentation-templates-data/section16_consbox.png">    </p:cNvPr>
          <p:cNvPicPr>
            <a:picLocks noChangeAspect="1"/>
          </p:cNvPicPr>
          <p:nvPr/>
        </p:nvPicPr>
        <p:blipFill>
          <a:blip r:embed="rId6"/>
          <a:stretch>
            <a:fillRect/>
          </a:stretch>
        </p:blipFill>
        <p:spPr>
          <a:xfrm>
            <a:off x="4663440" y="1594485"/>
            <a:ext cx="4023360" cy="771525"/>
          </a:xfrm>
          <a:prstGeom prst="rect">
            <a:avLst/>
          </a:prstGeom>
        </p:spPr>
      </p:pic>
      <p:sp>
        <p:nvSpPr>
          <p:cNvPr id="13" name="Text 6"/>
          <p:cNvSpPr/>
          <p:nvPr/>
        </p:nvSpPr>
        <p:spPr>
          <a:xfrm>
            <a:off x="5029200" y="1671638"/>
            <a:ext cx="3657600" cy="685800"/>
          </a:xfrm>
          <a:prstGeom prst="rect">
            <a:avLst/>
          </a:prstGeom>
          <a:noFill/>
          <a:ln/>
        </p:spPr>
        <p:txBody>
          <a:bodyPr wrap="square" rtlCol="0" anchor="t"/>
          <a:lstStyle/>
          <a:p>
            <a:pPr algn="l" indent="0" marL="0">
              <a:lnSpc>
                <a:spcPts val="1200"/>
              </a:lnSpc>
              <a:buNone/>
            </a:pPr>
            <a:r>
              <a:rPr lang="en-US" sz="1000" dirty="0">
                <a:solidFill>
                  <a:srgbClr val="000000"/>
                </a:solidFill>
                <a:latin typeface="Plus Jakarta Sans" pitchFamily="34" charset="0"/>
                <a:ea typeface="Plus Jakarta Sans" pitchFamily="34" charset="-122"/>
                <a:cs typeface="Plus Jakarta Sans" pitchFamily="34" charset="-120"/>
              </a:rPr>
              <a:t>Libraries may not always be updated to reflect the latest stock market trends or techniques, limiting their applicability for cutting-edge projects.</a:t>
            </a:r>
            <a:endParaRPr lang="en-US" sz="1000" dirty="0"/>
          </a:p>
        </p:txBody>
      </p:sp>
      <p:pic>
        <p:nvPicPr>
          <p:cNvPr id="14" name="Image 5" descr="https://djgurnpwsdoqjscwqbsj.supabase.co/storage/v1/object/public/presentation-templates-data/yellow%20checkmark.png">    </p:cNvPr>
          <p:cNvPicPr>
            <a:picLocks noChangeAspect="1"/>
          </p:cNvPicPr>
          <p:nvPr/>
        </p:nvPicPr>
        <p:blipFill>
          <a:blip r:embed="rId7"/>
          <a:stretch>
            <a:fillRect/>
          </a:stretch>
        </p:blipFill>
        <p:spPr>
          <a:xfrm>
            <a:off x="4754880" y="1851660"/>
            <a:ext cx="219456" cy="2057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2024-11-19T09:50:17Z</dcterms:created>
  <dcterms:modified xsi:type="dcterms:W3CDTF">2024-11-19T09:50:17Z</dcterms:modified>
</cp:coreProperties>
</file>